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22" r:id="rId1"/>
    <p:sldMasterId id="2147483892" r:id="rId2"/>
  </p:sldMasterIdLst>
  <p:notesMasterIdLst>
    <p:notesMasterId r:id="rId10"/>
  </p:notesMasterIdLst>
  <p:handoutMasterIdLst>
    <p:handoutMasterId r:id="rId11"/>
  </p:handoutMasterIdLst>
  <p:sldIdLst>
    <p:sldId id="315" r:id="rId3"/>
    <p:sldId id="316" r:id="rId4"/>
    <p:sldId id="259" r:id="rId5"/>
    <p:sldId id="309" r:id="rId6"/>
    <p:sldId id="317" r:id="rId7"/>
    <p:sldId id="293" r:id="rId8"/>
    <p:sldId id="319" r:id="rId9"/>
  </p:sldIdLst>
  <p:sldSz cx="1219835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7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4C4CD"/>
    <a:srgbClr val="747480"/>
    <a:srgbClr val="FFE600"/>
    <a:srgbClr val="2E2E38"/>
    <a:srgbClr val="808080"/>
    <a:srgbClr val="000000"/>
    <a:srgbClr val="FF9A91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13" autoAdjust="0"/>
  </p:normalViewPr>
  <p:slideViewPr>
    <p:cSldViewPr snapToGrid="0" snapToObjects="1" showGuides="1">
      <p:cViewPr varScale="1">
        <p:scale>
          <a:sx n="63" d="100"/>
          <a:sy n="63" d="100"/>
        </p:scale>
        <p:origin x="732" y="64"/>
      </p:cViewPr>
      <p:guideLst/>
    </p:cSldViewPr>
  </p:slideViewPr>
  <p:outlineViewPr>
    <p:cViewPr>
      <p:scale>
        <a:sx n="33" d="100"/>
        <a:sy n="33" d="100"/>
      </p:scale>
      <p:origin x="0" y="-709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-2004" y="-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5A85089-C692-4DEA-AC49-04CF34D4FE14}" type="datetimeFigureOut">
              <a:rPr lang="en-GB" smtClean="0">
                <a:latin typeface="Arial" pitchFamily="34" charset="0"/>
              </a:rPr>
              <a:pPr/>
              <a:t>21/09/2022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3A5C721-4BB5-4DB6-AD65-4BA2A62B05B6}" type="slidenum">
              <a:rPr lang="en-GB" smtClean="0">
                <a:latin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045EBA9-A28D-4849-BFEA-AA04F6A21B63}" type="datetimeFigureOut">
              <a:rPr lang="en-GB" smtClean="0"/>
              <a:pPr/>
              <a:t>21/09/2022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16267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56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460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4B0007-DA02-48C7-9137-9386DFC24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811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tx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tx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815037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7180" y="0"/>
            <a:ext cx="5971170" cy="68580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705" y="2578743"/>
            <a:ext cx="4537959" cy="1055708"/>
          </a:xfrm>
        </p:spPr>
        <p:txBody>
          <a:bodyPr/>
          <a:lstStyle>
            <a:lvl1pPr marL="0" indent="0">
              <a:buNone/>
              <a:defRPr sz="3000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05" y="3840384"/>
            <a:ext cx="4537959" cy="105570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6DB61-969F-46BA-942C-3600269FA4D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0698E0F-C516-4EA3-9B7A-A60925844285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C562FF-E912-4424-B259-AED677C026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C1B82-1A85-4CFD-98C3-C21698A96B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052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9917" y="1137920"/>
            <a:ext cx="4957505" cy="4267457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3461" y="3813288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33461" y="405593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23007" y="3578083"/>
            <a:ext cx="778959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3008" y="1137920"/>
            <a:ext cx="546542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3008" y="1635009"/>
            <a:ext cx="5465425" cy="161155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22E28-B24F-4CF6-8F50-70ED7C22A11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30B5B11-3029-4BDF-9283-90F5215BC815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5E1CD-A05B-41DC-B488-E4BA204E7AE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6ABDB-CF45-4001-9487-F3BA3DD8DAC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3100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D06B42-27A8-4223-AE57-EB729EB5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04E3-9852-4EE1-995A-A982B306E72F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F4AD2-0FC3-4A7D-B553-FC19C918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89B92-9E6D-4E4B-A5F6-7BC8B161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5827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3175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3175" y="550667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FFE600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3175" y="581871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9981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3521220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4773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3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3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3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322284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37920"/>
            <a:ext cx="8238744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56616">
              <a:defRPr>
                <a:solidFill>
                  <a:schemeClr val="bg1"/>
                </a:solidFill>
              </a:defRPr>
            </a:lvl2pPr>
            <a:lvl3pPr marL="713232">
              <a:defRPr>
                <a:solidFill>
                  <a:schemeClr val="bg1"/>
                </a:solidFill>
              </a:defRPr>
            </a:lvl3pPr>
            <a:lvl4pPr marL="1069848">
              <a:defRPr>
                <a:solidFill>
                  <a:schemeClr val="bg1"/>
                </a:solidFill>
              </a:defRPr>
            </a:lvl4pPr>
            <a:lvl5pPr marL="1426464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AEB49-9ADD-490C-B904-979B3953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490B-7BF8-4509-9F0D-5A2D3FE1A9A1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28C68-2511-4745-B448-A5AA41E7B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C8157-0191-4E69-819F-DB443768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5002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88B559-CD59-4D3D-87C0-5D51BCF9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C6652-D330-42A9-B2DB-FD7DBFE6E7CE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FB98F-FBCE-4F2C-978B-A5576B57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95690-F0A7-4101-82DB-B17CE6B7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7938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B9B26-E95B-4DC1-A613-4C0C0933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B339-892E-45B1-8EC6-9663C993893D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373D8-2AB5-4625-822C-B1F2B5CD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E3B4B-D68B-4AFA-A20D-2ECE6912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1415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918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FCCF0-19BC-4024-9BCA-E14DB77EAF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C96D42-85A7-4FB8-81C2-A76989CD2C0B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54F7E-BDC4-4386-B2E2-1FC66609D1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FBF9A-EC9A-41E4-A24C-ECB5DC15CC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1902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EDF149-816A-4257-A64D-E23E91A5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F864-C261-4ACC-899D-1F7B54215EB6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8256F-B716-4FA1-B0CC-85D20C72F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44F6A-D6D0-4CE3-8495-873C004D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434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944880" y="2158329"/>
            <a:ext cx="478388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945072" y="3200329"/>
            <a:ext cx="48080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489366" y="723658"/>
            <a:ext cx="5680945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489366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774697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1059910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104" name="Group 4">
            <a:extLst>
              <a:ext uri="{FF2B5EF4-FFF2-40B4-BE49-F238E27FC236}">
                <a16:creationId xmlns:a16="http://schemas.microsoft.com/office/drawing/2014/main" id="{89402076-F24D-44C5-B8A7-1127F9C4B9B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A239DDBF-0740-4B20-9CF3-A05C2A0BF5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380EECCA-3396-425E-AB04-F11ABB1B50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062192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39B669-D18F-448E-A005-0A353671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BF9A-0D1B-456C-90FD-7DD4E43985FE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31300-352D-4FEE-9216-28FB2413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DEB71-FD7D-4974-99DD-0F48E0466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4867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70B882-5FC5-4C48-9562-890886DD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09A2-12AE-4A08-9E31-994E3910808B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E7899-FE60-4FDA-8608-58147D09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2B5C-3285-477F-B755-A6F2F0F4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290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416E9-5919-4213-81D7-5E74B3B61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5BA1-5616-41A0-A230-900CC53918C9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DFF1B2-A745-40FB-B885-B3638A4F4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9AD96-7B7E-4E05-90E8-1F98943B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379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438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835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B3654-4C35-482F-B580-02C23F975B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CB31890-3905-4699-8A54-4A643E2FBD12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EFEC5-10C4-4E79-B06E-F14B8F305F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C05763-C066-4818-A1DF-64ED4D64BE2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30404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129049-E3D5-4C0A-BB1F-72BEDB1FB5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9236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01A2F11-32A0-4526-A5F7-F4382DA5B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" y="0"/>
            <a:ext cx="12192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1958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3BDE2E-2BCF-4140-945E-7D5610CDE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" y="0"/>
            <a:ext cx="12192005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2227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8806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4C3CE4-5A7A-4383-BFCD-1E9EA7E461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" r="-46"/>
          <a:stretch/>
        </p:blipFill>
        <p:spPr>
          <a:xfrm>
            <a:off x="0" y="0"/>
            <a:ext cx="12201558" cy="6854824"/>
          </a:xfrm>
          <a:prstGeom prst="rect">
            <a:avLst/>
          </a:prstGeom>
        </p:spPr>
      </p:pic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811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035356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32889845-07EE-48FB-A972-F8ECF1EF8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819BCB30-E1AA-4383-BEF0-0BE30C6425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366" y="869576"/>
            <a:ext cx="4848024" cy="3933825"/>
          </a:xfrm>
          <a:prstGeom prst="rect">
            <a:avLst/>
          </a:prstGeom>
        </p:spPr>
      </p:pic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0" y="2158329"/>
            <a:ext cx="4000436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072" y="3200329"/>
            <a:ext cx="40206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82" name="Group 4">
            <a:extLst>
              <a:ext uri="{FF2B5EF4-FFF2-40B4-BE49-F238E27FC236}">
                <a16:creationId xmlns:a16="http://schemas.microsoft.com/office/drawing/2014/main" id="{A63454B3-EB4E-450A-98AA-6B5943D8973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C4ED221A-C963-42C0-91ED-C597F6BDAF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7956D1CB-5F24-4766-80AE-D755153834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496167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811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709060"/>
            <a:ext cx="8122101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461984" y="5605200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84" y="601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84" y="6216807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29A5E1BC-8F6B-43EF-9FF6-8242E7708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83" y="5914642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3F02F42-4916-4588-807F-4BB7367EB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BD928C5-1C7D-4599-A7E9-8AB1B188C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7C281E8-2924-471F-A849-26C37A059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572513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0" y="2158329"/>
            <a:ext cx="4000436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072" y="3200329"/>
            <a:ext cx="40206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95BC52-A56D-4358-A294-750179EBB698}"/>
              </a:ext>
            </a:extLst>
          </p:cNvPr>
          <p:cNvGrpSpPr/>
          <p:nvPr userDrawn="1"/>
        </p:nvGrpSpPr>
        <p:grpSpPr>
          <a:xfrm>
            <a:off x="489366" y="876058"/>
            <a:ext cx="4855295" cy="3374475"/>
            <a:chOff x="6855933" y="899048"/>
            <a:chExt cx="4855295" cy="3374475"/>
          </a:xfrm>
          <a:solidFill>
            <a:schemeClr val="tx2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CBD2AD5-9A79-4CFE-A808-769ADC8898F3}"/>
                </a:ext>
              </a:extLst>
            </p:cNvPr>
            <p:cNvSpPr/>
            <p:nvPr/>
          </p:nvSpPr>
          <p:spPr>
            <a:xfrm>
              <a:off x="6855933" y="899048"/>
              <a:ext cx="4855295" cy="3374475"/>
            </a:xfrm>
            <a:custGeom>
              <a:avLst/>
              <a:gdLst>
                <a:gd name="connsiteX0" fmla="*/ 6731 w 4855294"/>
                <a:gd name="connsiteY0" fmla="*/ 863542 h 3374474"/>
                <a:gd name="connsiteX1" fmla="*/ 6731 w 4855294"/>
                <a:gd name="connsiteY1" fmla="*/ 3095901 h 3374474"/>
                <a:gd name="connsiteX2" fmla="*/ 145659 w 4855294"/>
                <a:gd name="connsiteY2" fmla="*/ 3095901 h 3374474"/>
                <a:gd name="connsiteX3" fmla="*/ 145659 w 4855294"/>
                <a:gd name="connsiteY3" fmla="*/ 988380 h 3374474"/>
                <a:gd name="connsiteX4" fmla="*/ 4715918 w 4855294"/>
                <a:gd name="connsiteY4" fmla="*/ 179673 h 3374474"/>
                <a:gd name="connsiteX5" fmla="*/ 4715918 w 4855294"/>
                <a:gd name="connsiteY5" fmla="*/ 3234829 h 3374474"/>
                <a:gd name="connsiteX6" fmla="*/ 840208 w 4855294"/>
                <a:gd name="connsiteY6" fmla="*/ 3234829 h 3374474"/>
                <a:gd name="connsiteX7" fmla="*/ 840208 w 4855294"/>
                <a:gd name="connsiteY7" fmla="*/ 3373757 h 3374474"/>
                <a:gd name="connsiteX8" fmla="*/ 4854846 w 4855294"/>
                <a:gd name="connsiteY8" fmla="*/ 3373757 h 3374474"/>
                <a:gd name="connsiteX9" fmla="*/ 4854846 w 4855294"/>
                <a:gd name="connsiteY9" fmla="*/ 6731 h 3374474"/>
                <a:gd name="connsiteX10" fmla="*/ 6731 w 4855294"/>
                <a:gd name="connsiteY10" fmla="*/ 863542 h 33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5294" h="3374474">
                  <a:moveTo>
                    <a:pt x="6731" y="863542"/>
                  </a:moveTo>
                  <a:lnTo>
                    <a:pt x="6731" y="3095901"/>
                  </a:lnTo>
                  <a:lnTo>
                    <a:pt x="145659" y="3095901"/>
                  </a:lnTo>
                  <a:lnTo>
                    <a:pt x="145659" y="988380"/>
                  </a:lnTo>
                  <a:lnTo>
                    <a:pt x="4715918" y="179673"/>
                  </a:lnTo>
                  <a:lnTo>
                    <a:pt x="4715918" y="3234829"/>
                  </a:lnTo>
                  <a:lnTo>
                    <a:pt x="840208" y="3234829"/>
                  </a:lnTo>
                  <a:lnTo>
                    <a:pt x="840208" y="3373757"/>
                  </a:lnTo>
                  <a:lnTo>
                    <a:pt x="4854846" y="3373757"/>
                  </a:lnTo>
                  <a:lnTo>
                    <a:pt x="4854846" y="6731"/>
                  </a:lnTo>
                  <a:lnTo>
                    <a:pt x="6731" y="86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E673CB-A779-4F64-B72D-93428DD2B26D}"/>
                </a:ext>
              </a:extLst>
            </p:cNvPr>
            <p:cNvSpPr/>
            <p:nvPr/>
          </p:nvSpPr>
          <p:spPr>
            <a:xfrm>
              <a:off x="6855933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8144C98-507D-403B-8819-FBBF64A82FA3}"/>
                </a:ext>
              </a:extLst>
            </p:cNvPr>
            <p:cNvSpPr/>
            <p:nvPr/>
          </p:nvSpPr>
          <p:spPr>
            <a:xfrm>
              <a:off x="7133789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1919CB3-2430-4DA6-BF41-59A1EF9C03CB}"/>
                </a:ext>
              </a:extLst>
            </p:cNvPr>
            <p:cNvSpPr/>
            <p:nvPr/>
          </p:nvSpPr>
          <p:spPr>
            <a:xfrm>
              <a:off x="7411555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82" name="Group 4">
            <a:extLst>
              <a:ext uri="{FF2B5EF4-FFF2-40B4-BE49-F238E27FC236}">
                <a16:creationId xmlns:a16="http://schemas.microsoft.com/office/drawing/2014/main" id="{C5FADEE5-07C4-41A9-88D6-C6D2ED1362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5A2C465B-7D43-431D-A35E-50762E7696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AC35E6C1-71A8-4C9D-A1A5-682B0BD0A0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217270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944880" y="2158329"/>
            <a:ext cx="478388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945072" y="3200329"/>
            <a:ext cx="48080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489366" y="723658"/>
            <a:ext cx="5680945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489366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774697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1059910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76" name="Group 4">
            <a:extLst>
              <a:ext uri="{FF2B5EF4-FFF2-40B4-BE49-F238E27FC236}">
                <a16:creationId xmlns:a16="http://schemas.microsoft.com/office/drawing/2014/main" id="{9D60B6B0-F7ED-4B9F-A77C-632AC4EA661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CC1B45B9-64DF-4C5B-9711-FA69AD5370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BA55CB73-EE25-43B6-9720-855E16C4B1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74294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9917" y="1137920"/>
            <a:ext cx="4957505" cy="4267457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3461" y="3813288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33461" y="405593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23007" y="3578083"/>
            <a:ext cx="778959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3008" y="1137920"/>
            <a:ext cx="546542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3008" y="1635009"/>
            <a:ext cx="5465425" cy="161155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61012-3455-4F88-94AD-14869D2D540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6AD1DFC-053D-4B86-B715-9C611EC38679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FBA45-9D10-4CA1-B5FE-DF08BC4B79D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C45D8-BA71-4A92-82B2-C059AF6B670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62807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69FE1-2141-4E78-8B01-84E57EEF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3E5D-D4D4-47A0-B3D2-9C348E301267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482B3-B946-42D6-98EA-72EE48EE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DD5AC-66F0-425C-A9DE-04845131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9516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9120" y="1"/>
            <a:ext cx="3999231" cy="615610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94200"/>
            <a:ext cx="7444422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918" y="1137921"/>
            <a:ext cx="7299642" cy="87376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918" y="2311401"/>
            <a:ext cx="3580117" cy="384470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29443" y="2311401"/>
            <a:ext cx="3580117" cy="1254759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9443" y="4236721"/>
            <a:ext cx="3580117" cy="1944160"/>
          </a:xfrm>
        </p:spPr>
        <p:txBody>
          <a:bodyPr numCol="1"/>
          <a:lstStyle>
            <a:lvl1pPr marL="0" indent="0"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772385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3C7F4-1F66-48B4-8A7F-96C64986A2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49E8CE-5235-4494-B0FD-9ECC8206E96E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F1198-1F5C-4C8B-A7E4-2658430FBC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A2D1B-5973-42E9-87B4-02C40C0EF1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82872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84460" cy="6857999"/>
          </a:xfrm>
        </p:spPr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294" y="294200"/>
            <a:ext cx="88920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5293" y="1137921"/>
            <a:ext cx="2742882" cy="5018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7083" y="1137921"/>
            <a:ext cx="2803842" cy="501818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8819832" y="1137921"/>
            <a:ext cx="2768600" cy="2796151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695294" y="907750"/>
            <a:ext cx="8892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571DE-086F-444C-976E-D386CED54C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FB1ADCF-7548-48F2-B4E3-18B2C0EE8460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8D09-F6E9-4981-B6E0-209D099207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170B6-45D3-4E0A-A799-1F973EAAC5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2072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4773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3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3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3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022323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3175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3175" y="550667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3175" y="581871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9981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2405671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81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806A2-2AA7-4EC7-8FA5-6DD8E9FC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14021-CB4E-4A4F-8709-D33FAB29C8FB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6F6B4-9E49-490D-8FE1-DB903509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5AEC-478D-4BBF-9883-4CE09EB3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C5F387F-0A77-424D-88D8-FFE5F0CA2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3965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9F631-BCA2-47E9-B382-A1254CE4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9080-1DFC-4303-893C-6B8A3FEC05E8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D1872-1F65-44DE-8D43-3328C27B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C50CF-7368-4D25-B2B5-360BA59E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7526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835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3830C-23AE-48E4-B9DE-E91E6CE0B8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8381BA6-C3FD-495B-9B56-A30783EC7416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F742A9-BF69-4BF2-966C-3D76FC687F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5F912-EBE8-413B-A241-0FB3A540BA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0343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B5C6B-B98B-4A4C-A8A7-B006989B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88E1-FE33-48AD-9218-9258D62CDCC4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F6675-2050-4038-B9E1-B80DB63D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4D6F3-1431-4069-B814-25584667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97971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7186E-D73E-46D0-965A-D83686BA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8F4A-3FA1-4A64-AE77-2254BB85F3D2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EF40EA-FE63-4D50-8C90-EC25A860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7420B-CF82-4784-8E9C-5C496E27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50839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D5E823-546D-4100-9D33-42F450A3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E02A-78D6-48B7-A389-464ED573BA5D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EA008-3E80-49A8-A128-C1EEB8A0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92330-2E70-49F4-A5DA-F82320E7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3271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918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CD3F7-62DC-4CC4-8F34-C353DB087D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9E1942-EB53-47E3-BCA7-F99D05C795EC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2EC01-3D34-4D32-9B76-5269D1AA46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E1C2B-4DA4-468F-9976-85F6CBF82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27327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7180" y="0"/>
            <a:ext cx="5971170" cy="68580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705" y="2578743"/>
            <a:ext cx="4537959" cy="1055708"/>
          </a:xfrm>
        </p:spPr>
        <p:txBody>
          <a:bodyPr/>
          <a:lstStyle>
            <a:lvl1pPr marL="0" indent="0">
              <a:buNone/>
              <a:defRPr sz="3000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05" y="3840384"/>
            <a:ext cx="4537959" cy="105570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EABBDA-A77F-45A2-9996-90CD0EE5C38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057AB47-DE48-402E-B5B7-CB9A0D0B7D44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83B36-3BA3-42B4-A811-65C0AF01A8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C98C-F30E-45BC-A1D9-67DB57119D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24980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800" y="2851522"/>
            <a:ext cx="4447800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616" marR="0" lvl="0" indent="-356616" defTabSz="100788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0C2D9D-B0D7-494E-9184-FCD6E94AAC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A95EDC0-9791-477B-BA1D-1692FE9BFBAA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FD91A-AB40-450B-8784-9A5D99C62D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E5F90-7113-4FA1-AFCF-3BC8EF0100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88088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5388A-86DF-494E-B137-EE20B7E1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ADE3-2F67-4EB8-B1F9-B00F8B809757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7E548-6FF4-4D89-ADE0-60181F53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B0A8B-D001-432B-877C-21558412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4886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311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F0AABF-D862-4E52-856A-98A908BD8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B0F1-44AD-42A5-9A37-2FB41F1EC903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FDC76-F946-4827-A773-FCD68068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F873B-E40B-4AF7-8D2F-967775EB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55470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7801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811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709060"/>
            <a:ext cx="8122101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461984" y="5605200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84" y="601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84" y="6216807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29A5E1BC-8F6B-43EF-9FF6-8242E7708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83" y="5914642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3F02F42-4916-4588-807F-4BB7367EB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BD928C5-1C7D-4599-A7E9-8AB1B188C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7C281E8-2924-471F-A849-26C37A059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11004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811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709060"/>
            <a:ext cx="8122101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461984" y="5605200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84" y="601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984" y="6216807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5CE71800-5B4B-4F94-8DA1-A2C05D9E875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8FB548F-77B7-4F42-8CF1-C53943386A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0005A69-42DA-4C6D-A41C-62C78DAFEF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52480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944880" y="2158329"/>
            <a:ext cx="478388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945072" y="3200329"/>
            <a:ext cx="48080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489366" y="723658"/>
            <a:ext cx="5680945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489366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774697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1059910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grpSp>
        <p:nvGrpSpPr>
          <p:cNvPr id="76" name="Group 4">
            <a:extLst>
              <a:ext uri="{FF2B5EF4-FFF2-40B4-BE49-F238E27FC236}">
                <a16:creationId xmlns:a16="http://schemas.microsoft.com/office/drawing/2014/main" id="{9D60B6B0-F7ED-4B9F-A77C-632AC4EA661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CC1B45B9-64DF-4C5B-9711-FA69AD5370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BA55CB73-EE25-43B6-9720-855E16C4B1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761285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0" y="2158329"/>
            <a:ext cx="4000436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072" y="3200329"/>
            <a:ext cx="40206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95BC52-A56D-4358-A294-750179EBB698}"/>
              </a:ext>
            </a:extLst>
          </p:cNvPr>
          <p:cNvGrpSpPr/>
          <p:nvPr userDrawn="1"/>
        </p:nvGrpSpPr>
        <p:grpSpPr>
          <a:xfrm>
            <a:off x="489366" y="876058"/>
            <a:ext cx="4855295" cy="3374475"/>
            <a:chOff x="6855933" y="899048"/>
            <a:chExt cx="4855295" cy="3374475"/>
          </a:xfrm>
          <a:solidFill>
            <a:schemeClr val="tx2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CBD2AD5-9A79-4CFE-A808-769ADC8898F3}"/>
                </a:ext>
              </a:extLst>
            </p:cNvPr>
            <p:cNvSpPr/>
            <p:nvPr/>
          </p:nvSpPr>
          <p:spPr>
            <a:xfrm>
              <a:off x="6855933" y="899048"/>
              <a:ext cx="4855295" cy="3374475"/>
            </a:xfrm>
            <a:custGeom>
              <a:avLst/>
              <a:gdLst>
                <a:gd name="connsiteX0" fmla="*/ 6731 w 4855294"/>
                <a:gd name="connsiteY0" fmla="*/ 863542 h 3374474"/>
                <a:gd name="connsiteX1" fmla="*/ 6731 w 4855294"/>
                <a:gd name="connsiteY1" fmla="*/ 3095901 h 3374474"/>
                <a:gd name="connsiteX2" fmla="*/ 145659 w 4855294"/>
                <a:gd name="connsiteY2" fmla="*/ 3095901 h 3374474"/>
                <a:gd name="connsiteX3" fmla="*/ 145659 w 4855294"/>
                <a:gd name="connsiteY3" fmla="*/ 988380 h 3374474"/>
                <a:gd name="connsiteX4" fmla="*/ 4715918 w 4855294"/>
                <a:gd name="connsiteY4" fmla="*/ 179673 h 3374474"/>
                <a:gd name="connsiteX5" fmla="*/ 4715918 w 4855294"/>
                <a:gd name="connsiteY5" fmla="*/ 3234829 h 3374474"/>
                <a:gd name="connsiteX6" fmla="*/ 840208 w 4855294"/>
                <a:gd name="connsiteY6" fmla="*/ 3234829 h 3374474"/>
                <a:gd name="connsiteX7" fmla="*/ 840208 w 4855294"/>
                <a:gd name="connsiteY7" fmla="*/ 3373757 h 3374474"/>
                <a:gd name="connsiteX8" fmla="*/ 4854846 w 4855294"/>
                <a:gd name="connsiteY8" fmla="*/ 3373757 h 3374474"/>
                <a:gd name="connsiteX9" fmla="*/ 4854846 w 4855294"/>
                <a:gd name="connsiteY9" fmla="*/ 6731 h 3374474"/>
                <a:gd name="connsiteX10" fmla="*/ 6731 w 4855294"/>
                <a:gd name="connsiteY10" fmla="*/ 863542 h 33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5294" h="3374474">
                  <a:moveTo>
                    <a:pt x="6731" y="863542"/>
                  </a:moveTo>
                  <a:lnTo>
                    <a:pt x="6731" y="3095901"/>
                  </a:lnTo>
                  <a:lnTo>
                    <a:pt x="145659" y="3095901"/>
                  </a:lnTo>
                  <a:lnTo>
                    <a:pt x="145659" y="988380"/>
                  </a:lnTo>
                  <a:lnTo>
                    <a:pt x="4715918" y="179673"/>
                  </a:lnTo>
                  <a:lnTo>
                    <a:pt x="4715918" y="3234829"/>
                  </a:lnTo>
                  <a:lnTo>
                    <a:pt x="840208" y="3234829"/>
                  </a:lnTo>
                  <a:lnTo>
                    <a:pt x="840208" y="3373757"/>
                  </a:lnTo>
                  <a:lnTo>
                    <a:pt x="4854846" y="3373757"/>
                  </a:lnTo>
                  <a:lnTo>
                    <a:pt x="4854846" y="6731"/>
                  </a:lnTo>
                  <a:lnTo>
                    <a:pt x="6731" y="86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E673CB-A779-4F64-B72D-93428DD2B26D}"/>
                </a:ext>
              </a:extLst>
            </p:cNvPr>
            <p:cNvSpPr/>
            <p:nvPr/>
          </p:nvSpPr>
          <p:spPr>
            <a:xfrm>
              <a:off x="6855933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8144C98-507D-403B-8819-FBBF64A82FA3}"/>
                </a:ext>
              </a:extLst>
            </p:cNvPr>
            <p:cNvSpPr/>
            <p:nvPr/>
          </p:nvSpPr>
          <p:spPr>
            <a:xfrm>
              <a:off x="7133789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1919CB3-2430-4DA6-BF41-59A1EF9C03CB}"/>
                </a:ext>
              </a:extLst>
            </p:cNvPr>
            <p:cNvSpPr/>
            <p:nvPr/>
          </p:nvSpPr>
          <p:spPr>
            <a:xfrm>
              <a:off x="7411555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82" name="Group 4">
            <a:extLst>
              <a:ext uri="{FF2B5EF4-FFF2-40B4-BE49-F238E27FC236}">
                <a16:creationId xmlns:a16="http://schemas.microsoft.com/office/drawing/2014/main" id="{C5FADEE5-07C4-41A9-88D6-C6D2ED1362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5A2C465B-7D43-431D-A35E-50762E7696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AC35E6C1-71A8-4C9D-A1A5-682B0BD0A0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11574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69FE1-2141-4E78-8B01-84E57EEF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63E5D-D4D4-47A0-B3D2-9C348E301267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482B3-B946-42D6-98EA-72EE48EE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DD5AC-66F0-425C-A9DE-04845131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323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D5E823-546D-4100-9D33-42F450A3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9E02A-78D6-48B7-A389-464ED573BA5D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EA008-3E80-49A8-A128-C1EEB8A0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92330-2E70-49F4-A5DA-F82320E7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57041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9120" y="1"/>
            <a:ext cx="3999231" cy="615610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94200"/>
            <a:ext cx="7444422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918" y="1137921"/>
            <a:ext cx="7299642" cy="87376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918" y="2311401"/>
            <a:ext cx="3580117" cy="384470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29443" y="2311401"/>
            <a:ext cx="3580117" cy="1254759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9443" y="4236721"/>
            <a:ext cx="3580117" cy="1944160"/>
          </a:xfrm>
        </p:spPr>
        <p:txBody>
          <a:bodyPr numCol="1"/>
          <a:lstStyle>
            <a:lvl1pPr marL="0" indent="0"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772385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3C7F4-1F66-48B4-8A7F-96C64986A2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E49E8CE-5235-4494-B0FD-9ECC8206E96E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F1198-1F5C-4C8B-A7E4-2658430FBC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A2D1B-5973-42E9-87B4-02C40C0EF1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00132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84460" cy="6857999"/>
          </a:xfrm>
        </p:spPr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294" y="294200"/>
            <a:ext cx="88920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5293" y="1137921"/>
            <a:ext cx="2742882" cy="5018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7083" y="1137921"/>
            <a:ext cx="2803842" cy="501818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8819832" y="1137921"/>
            <a:ext cx="2768600" cy="2796151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695294" y="907750"/>
            <a:ext cx="8892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571DE-086F-444C-976E-D386CED54C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FB1ADCF-7548-48F2-B4E3-18B2C0EE8460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8D09-F6E9-4981-B6E0-209D099207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170B6-45D3-4E0A-A799-1F973EAAC5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0894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37920"/>
            <a:ext cx="8238744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54617-5A1F-4D8E-8075-F2918D0E9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6D130-B426-4A46-85E5-B0049A4DA5C7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AB026-E283-44F4-8795-98438568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657FA-64A4-4818-8A20-F1ACA6AC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607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9120" y="1"/>
            <a:ext cx="3999231" cy="615610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94200"/>
            <a:ext cx="7444422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918" y="1137921"/>
            <a:ext cx="7299642" cy="87376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918" y="2311401"/>
            <a:ext cx="3580117" cy="384470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29443" y="2311401"/>
            <a:ext cx="3580117" cy="1254759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9443" y="4236721"/>
            <a:ext cx="3580117" cy="1944160"/>
          </a:xfrm>
        </p:spPr>
        <p:txBody>
          <a:bodyPr numCol="1"/>
          <a:lstStyle>
            <a:lvl1pPr marL="0" indent="0"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772385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DA286-FC7C-4768-AFFF-1618056D687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A65521-E907-4B6A-8E88-DD4BEE4ED137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73E4D-1EBD-404A-B8F4-9B8AD7336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9C267-49E7-46A8-B353-C5EB81154A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3912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800" y="2851522"/>
            <a:ext cx="4447800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616" marR="0" lvl="0" indent="-356616" defTabSz="100788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0C2D9D-B0D7-494E-9184-FCD6E94AAC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A95EDC0-9791-477B-BA1D-1692FE9BFBAA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FD91A-AB40-450B-8784-9A5D99C62D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E5F90-7113-4FA1-AFCF-3BC8EF0100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4362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800" y="2851522"/>
            <a:ext cx="4447800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616" marR="0" lvl="0" indent="-356616" defTabSz="100788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C87A56-4269-4E89-A9DC-9C8F44424A9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BFBFE83-FB75-47BB-81F0-F0FF13E5BA5A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A45C8-6E1A-407F-B671-050EFF081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593FC-3F10-4238-9F6D-C447302109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31197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4773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3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3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3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42217372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3175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Georgia" panose="02040502050405020303" pitchFamily="18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3175" y="550667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3175" y="581871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9981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30489916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7180" y="0"/>
            <a:ext cx="5971170" cy="6858000"/>
          </a:xfrm>
        </p:spPr>
        <p:txBody>
          <a:bodyPr/>
          <a:lstStyle/>
          <a:p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705" y="2578743"/>
            <a:ext cx="4537959" cy="1055708"/>
          </a:xfrm>
        </p:spPr>
        <p:txBody>
          <a:bodyPr/>
          <a:lstStyle>
            <a:lvl1pPr marL="0" indent="0">
              <a:buNone/>
              <a:defRPr sz="3000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05" y="3840384"/>
            <a:ext cx="4537959" cy="105570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EABBDA-A77F-45A2-9996-90CD0EE5C38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1057AB47-DE48-402E-B5B7-CB9A0D0B7D44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83B36-3BA3-42B4-A811-65C0AF01A8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C98C-F30E-45BC-A1D9-67DB57119D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86273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9917" y="1137920"/>
            <a:ext cx="4957505" cy="4267457"/>
          </a:xfrm>
        </p:spPr>
        <p:txBody>
          <a:bodyPr/>
          <a:lstStyle/>
          <a:p>
            <a:endParaRPr lang="en-IN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3461" y="3813288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33461" y="405593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23007" y="3578083"/>
            <a:ext cx="778959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3008" y="1137920"/>
            <a:ext cx="546542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3008" y="1635009"/>
            <a:ext cx="5465425" cy="161155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61012-3455-4F88-94AD-14869D2D540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86AD1DFC-053D-4B86-B715-9C611EC38679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FBA45-9D10-4CA1-B5FE-DF08BC4B79D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C45D8-BA71-4A92-82B2-C059AF6B670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54414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4C1DA39D-5D13-4872-BC0A-CB8AB5BA72E1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28928" y="6471244"/>
            <a:ext cx="1191258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AD1DFC-053D-4B86-B715-9C611EC38679}" type="datetime3">
              <a:rPr lang="en-US" smtClean="0"/>
              <a:pPr/>
              <a:t>21 September 2022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6805F9C-AE33-484C-B4D0-CAEB9CD9CE0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39188" y="6471244"/>
            <a:ext cx="3086100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804EB2-F7DB-4D56-A6D4-7706480DB27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17221" y="6471244"/>
            <a:ext cx="66306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5650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37920"/>
            <a:ext cx="8238744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56616">
              <a:defRPr>
                <a:solidFill>
                  <a:schemeClr val="bg1"/>
                </a:solidFill>
              </a:defRPr>
            </a:lvl2pPr>
            <a:lvl3pPr marL="713232">
              <a:defRPr>
                <a:solidFill>
                  <a:schemeClr val="bg1"/>
                </a:solidFill>
              </a:defRPr>
            </a:lvl3pPr>
            <a:lvl4pPr marL="1069848">
              <a:defRPr>
                <a:solidFill>
                  <a:schemeClr val="bg1"/>
                </a:solidFill>
              </a:defRPr>
            </a:lvl4pPr>
            <a:lvl5pPr marL="1426464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FDBB3-7C34-4E5E-AD13-1B49910A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D46D-36B7-425F-AEB7-676F0E436ACC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0F565-A080-4523-A04C-6DEE2789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77AFB-BAAB-4831-9B67-3646A934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7581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197511-0A94-4CF5-9020-59041E7F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3591-978A-463D-B9B3-9852A288C9B6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EF30F-48C0-4828-BF78-0AF65574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4586F-9A9C-4BEB-AF2F-2F8B1B88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61593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DE21E-2E07-4ED3-B534-8AED469C8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AE4F-17A3-4837-8418-FB6AD56A8907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01461-720E-4840-BF9B-D9C7BF8C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CE970-AAFF-42C7-8A32-759BAA7B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464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84460" cy="6857999"/>
          </a:xfrm>
        </p:spPr>
        <p:txBody>
          <a:bodyPr/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294" y="294200"/>
            <a:ext cx="88920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5293" y="1137921"/>
            <a:ext cx="2742882" cy="5018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7083" y="1137921"/>
            <a:ext cx="2803842" cy="501818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8819832" y="1137921"/>
            <a:ext cx="2768600" cy="2796151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695294" y="907750"/>
            <a:ext cx="8892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DDD53-DA5D-4F66-8EAA-913A40461E3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2FB67F6-71E2-4CE9-9767-63F7E639F73F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18168-B280-402E-8310-35BC958D390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562B9-5194-4705-ABBD-89576E2CC7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1381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918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CD3F7-62DC-4CC4-8F34-C353DB087D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9E1942-EB53-47E3-BCA7-F99D05C795EC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2EC01-3D34-4D32-9B76-5269D1AA46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E1C2B-4DA4-468F-9976-85F6CBF82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66410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B5C6B-B98B-4A4C-A8A7-B006989B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88E1-FE33-48AD-9218-9258D62CDCC4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F6675-2050-4038-B9E1-B80DB63D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4D6F3-1431-4069-B814-25584667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18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7186E-D73E-46D0-965A-D83686BA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8F4A-3FA1-4A64-AE77-2254BB85F3D2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EF40EA-FE63-4D50-8C90-EC25A860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7420B-CF82-4784-8E9C-5C496E27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40792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5388A-86DF-494E-B137-EE20B7E1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ADE3-2F67-4EB8-B1F9-B00F8B809757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7E548-6FF4-4D89-ADE0-60181F53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B0A8B-D001-432B-877C-21558412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93938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9F631-BCA2-47E9-B382-A1254CE4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D9080-1DFC-4303-893C-6B8A3FEC05E8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D1872-1F65-44DE-8D43-3328C27B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C50CF-7368-4D25-B2B5-360BA59E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51987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005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835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3830C-23AE-48E4-B9DE-E91E6CE0B8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8381BA6-C3FD-495B-9B56-A30783EC7416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F742A9-BF69-4BF2-966C-3D76FC687F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5F912-EBE8-413B-A241-0FB3A540BA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21570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223874-3AD1-4756-B25E-8234DD371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0548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C94B4409-2B48-4C2E-B122-78CAC0F69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" y="0"/>
            <a:ext cx="12192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55939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512A84B0-F10A-4A02-AD57-E01F7676B6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" y="0"/>
            <a:ext cx="12192005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4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37920"/>
            <a:ext cx="8238744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69D6F-A030-48CA-9C7C-9FC3A6F1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7102-DD97-4F84-8724-387B81A0E6ED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C3F7-BD0A-4AD4-95D8-328DA6F5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2C8-68BE-4650-89F1-3BECCFF9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4576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5443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811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500507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800" y="2851522"/>
            <a:ext cx="4447800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616" marR="0" lvl="0" indent="-356616" defTabSz="100788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4443D1-37A3-4969-A6D3-4E99E05604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1498488-8765-4B8D-9D72-8E71718AE3EF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AB04F4-59F4-4102-9BBD-DB62B48E184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9AB0A-887B-46B8-BA72-781970F002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370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79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BA621AC-91DA-4716-A450-56540FA39C3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6E3EDA9-8EAC-419E-8C11-4E1E158AF7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BC9458B-8C2C-486A-8ADE-F22CCDC7E2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A4C4046-69B4-41DA-AA2E-E892AEC9A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600772EA-C6B0-4F5D-AA59-01C0858EF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CD05BAC6-7084-4B5E-A926-4CA635F89C64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AC28FA70-87E4-49F4-AFDE-345AA28E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188" y="6471244"/>
            <a:ext cx="30861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B540F9A-D485-4BD0-B905-41F8A5259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21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971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25" r:id="rId2"/>
    <p:sldLayoutId id="2147483826" r:id="rId3"/>
    <p:sldLayoutId id="2147483827" r:id="rId4"/>
    <p:sldLayoutId id="2147483875" r:id="rId5"/>
    <p:sldLayoutId id="2147483873" r:id="rId6"/>
    <p:sldLayoutId id="2147483872" r:id="rId7"/>
    <p:sldLayoutId id="2147483828" r:id="rId8"/>
    <p:sldLayoutId id="2147483877" r:id="rId9"/>
    <p:sldLayoutId id="2147483876" r:id="rId10"/>
    <p:sldLayoutId id="2147483871" r:id="rId11"/>
    <p:sldLayoutId id="2147483829" r:id="rId12"/>
    <p:sldLayoutId id="2147483923" r:id="rId13"/>
    <p:sldLayoutId id="2147483921" r:id="rId14"/>
    <p:sldLayoutId id="2147483830" r:id="rId15"/>
    <p:sldLayoutId id="2147483831" r:id="rId16"/>
    <p:sldLayoutId id="2147483832" r:id="rId17"/>
    <p:sldLayoutId id="2147483833" r:id="rId18"/>
    <p:sldLayoutId id="2147483834" r:id="rId19"/>
    <p:sldLayoutId id="2147483835" r:id="rId20"/>
    <p:sldLayoutId id="2147483836" r:id="rId21"/>
    <p:sldLayoutId id="2147483837" r:id="rId22"/>
    <p:sldLayoutId id="2147483838" r:id="rId23"/>
    <p:sldLayoutId id="2147483874" r:id="rId24"/>
    <p:sldLayoutId id="2147483839" r:id="rId25"/>
    <p:sldLayoutId id="2147483925" r:id="rId26"/>
    <p:sldLayoutId id="2147483926" r:id="rId27"/>
    <p:sldLayoutId id="2147483840" r:id="rId28"/>
    <p:sldLayoutId id="2147483946" r:id="rId29"/>
    <p:sldLayoutId id="2147483947" r:id="rId30"/>
    <p:sldLayoutId id="2147483948" r:id="rId31"/>
    <p:sldLayoutId id="2147483949" r:id="rId32"/>
    <p:sldLayoutId id="2147483950" r:id="rId33"/>
    <p:sldLayoutId id="2147483951" r:id="rId34"/>
    <p:sldLayoutId id="2147483952" r:id="rId35"/>
    <p:sldLayoutId id="2147483953" r:id="rId36"/>
    <p:sldLayoutId id="2147483954" r:id="rId37"/>
    <p:sldLayoutId id="2147483955" r:id="rId38"/>
    <p:sldLayoutId id="2147483956" r:id="rId39"/>
    <p:sldLayoutId id="2147483957" r:id="rId40"/>
    <p:sldLayoutId id="2147483958" r:id="rId41"/>
    <p:sldLayoutId id="2147483959" r:id="rId42"/>
    <p:sldLayoutId id="2147483960" r:id="rId43"/>
    <p:sldLayoutId id="2147483961" r:id="rId44"/>
    <p:sldLayoutId id="2147483962" r:id="rId45"/>
    <p:sldLayoutId id="2147483963" r:id="rId46"/>
    <p:sldLayoutId id="2147483964" r:id="rId47"/>
    <p:sldLayoutId id="2147483965" r:id="rId48"/>
    <p:sldLayoutId id="2147483966" r:id="rId49"/>
    <p:sldLayoutId id="2147483967" r:id="rId50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7E89FB01-0304-4B7A-83F4-087FD710583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DE1CE93-8A80-4A24-92CA-71C05E4537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69AC85D-6BA0-4E5B-A206-FB7E85E0DD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5A99D1FF-A731-4C56-AEC5-4C61FAC748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FA7D49F-D989-4CDB-9335-913430F74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A7100257-1BC6-4873-8F55-DA97C4F73818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26944631-E8AF-4601-B721-3347E3AFB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188" y="6471244"/>
            <a:ext cx="3086100" cy="1800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IN"/>
              <a:t>Presentation title</a:t>
            </a:r>
            <a:endParaRPr lang="en-IN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E733AAD-1BCD-417D-A2A4-521F133E2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21" y="6471244"/>
            <a:ext cx="663066" cy="1800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501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3" r:id="rId10"/>
    <p:sldLayoutId id="2147483919" r:id="rId11"/>
    <p:sldLayoutId id="2147483922" r:id="rId12"/>
    <p:sldLayoutId id="2147483924" r:id="rId13"/>
    <p:sldLayoutId id="2147483904" r:id="rId14"/>
    <p:sldLayoutId id="2147483905" r:id="rId15"/>
    <p:sldLayoutId id="2147483906" r:id="rId16"/>
    <p:sldLayoutId id="2147483907" r:id="rId17"/>
    <p:sldLayoutId id="2147483908" r:id="rId18"/>
    <p:sldLayoutId id="2147483909" r:id="rId19"/>
    <p:sldLayoutId id="2147483910" r:id="rId20"/>
    <p:sldLayoutId id="2147483911" r:id="rId21"/>
    <p:sldLayoutId id="2147483912" r:id="rId22"/>
    <p:sldLayoutId id="2147483913" r:id="rId23"/>
    <p:sldLayoutId id="2147483914" r:id="rId24"/>
    <p:sldLayoutId id="2147483915" r:id="rId25"/>
    <p:sldLayoutId id="2147483916" r:id="rId26"/>
    <p:sldLayoutId id="2147483917" r:id="rId27"/>
    <p:sldLayoutId id="2147483927" r:id="rId28"/>
    <p:sldLayoutId id="2147483928" r:id="rId29"/>
    <p:sldLayoutId id="2147483918" r:id="rId30"/>
    <p:sldLayoutId id="2147483920" r:id="rId3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2312E6C-4AC1-403C-AD47-C16393167DA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2312E6C-4AC1-403C-AD47-C16393167D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68170" y="1901424"/>
            <a:ext cx="4786150" cy="1378720"/>
          </a:xfrm>
        </p:spPr>
        <p:txBody>
          <a:bodyPr vert="horz">
            <a:noAutofit/>
          </a:bodyPr>
          <a:lstStyle/>
          <a:p>
            <a:r>
              <a:rPr lang="en-US" sz="2400" b="1" dirty="0">
                <a:solidFill>
                  <a:srgbClr val="2E2E38"/>
                </a:solidFill>
              </a:rPr>
              <a:t>Digital transformation of public administration in Romania: achieved results and future challenges</a:t>
            </a:r>
            <a:endParaRPr lang="en-US" sz="2300" b="1" dirty="0">
              <a:solidFill>
                <a:srgbClr val="2E2E38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68170" y="3357243"/>
            <a:ext cx="4328932" cy="1046323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2E2E38"/>
                </a:solidFill>
              </a:rPr>
              <a:t>Michele</a:t>
            </a:r>
            <a:r>
              <a:rPr lang="tr-TR" sz="1600" dirty="0">
                <a:solidFill>
                  <a:srgbClr val="2E2E38"/>
                </a:solidFill>
              </a:rPr>
              <a:t> </a:t>
            </a:r>
            <a:r>
              <a:rPr lang="en-US" sz="1600" dirty="0">
                <a:solidFill>
                  <a:srgbClr val="2E2E38"/>
                </a:solidFill>
              </a:rPr>
              <a:t>Giove, EY Romania</a:t>
            </a:r>
            <a:endParaRPr lang="tr-TR" sz="1600" dirty="0">
              <a:solidFill>
                <a:srgbClr val="2E2E38"/>
              </a:solidFill>
            </a:endParaRPr>
          </a:p>
          <a:p>
            <a:r>
              <a:rPr lang="en-US" sz="1600" dirty="0" err="1">
                <a:solidFill>
                  <a:srgbClr val="2E2E38"/>
                </a:solidFill>
              </a:rPr>
              <a:t>september</a:t>
            </a:r>
            <a:r>
              <a:rPr lang="en-US" sz="1600" dirty="0">
                <a:solidFill>
                  <a:srgbClr val="2E2E38"/>
                </a:solidFill>
              </a:rPr>
              <a:t> 2022</a:t>
            </a:r>
            <a:endParaRPr lang="en-US" dirty="0">
              <a:solidFill>
                <a:srgbClr val="2E2E38"/>
              </a:solidFill>
              <a:latin typeface="EYInterstate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1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801529B-1347-45CD-8176-BBF5FF29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digital divide of the Romanian Economy and Society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433F19-A46F-416B-A639-49DC25D32E6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7B14021-CB4E-4A4F-8709-D33FAB29C8FB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E9C7D0-D842-493F-84BB-B712902376A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2</a:t>
            </a:fld>
            <a:endParaRPr dirty="0"/>
          </a:p>
        </p:txBody>
      </p:sp>
      <p:pic>
        <p:nvPicPr>
          <p:cNvPr id="33" name="Picture Placeholder 10">
            <a:extLst>
              <a:ext uri="{FF2B5EF4-FFF2-40B4-BE49-F238E27FC236}">
                <a16:creationId xmlns:a16="http://schemas.microsoft.com/office/drawing/2014/main" id="{0299708C-7633-459E-BEF0-28BE77D606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0" r="38410"/>
          <a:stretch/>
        </p:blipFill>
        <p:spPr>
          <a:xfrm>
            <a:off x="0" y="0"/>
            <a:ext cx="2384425" cy="6858000"/>
          </a:xfrm>
        </p:spPr>
      </p:pic>
      <p:pic>
        <p:nvPicPr>
          <p:cNvPr id="7170" name="Picture 2" descr="Graph indicating country performance in DESI: Denmark, Finland and the Netherlands leading in digital performance">
            <a:extLst>
              <a:ext uri="{FF2B5EF4-FFF2-40B4-BE49-F238E27FC236}">
                <a16:creationId xmlns:a16="http://schemas.microsoft.com/office/drawing/2014/main" id="{451831C7-E43C-43A3-AA1C-8C5722AEE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94" y="985376"/>
            <a:ext cx="4609746" cy="259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72FB2E-89B9-4202-B5B6-4BC28C39CC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57" t="38074" r="18693" b="18815"/>
          <a:stretch/>
        </p:blipFill>
        <p:spPr>
          <a:xfrm>
            <a:off x="2695294" y="3681161"/>
            <a:ext cx="4846321" cy="29565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7880FB5-BF6F-4AB2-8393-EAB8002B4861}"/>
              </a:ext>
            </a:extLst>
          </p:cNvPr>
          <p:cNvGrpSpPr/>
          <p:nvPr/>
        </p:nvGrpSpPr>
        <p:grpSpPr>
          <a:xfrm>
            <a:off x="7852484" y="1033593"/>
            <a:ext cx="3742266" cy="3268133"/>
            <a:chOff x="7984067" y="719667"/>
            <a:chExt cx="3742266" cy="326813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53FD485-7F0D-4DAC-AD08-2AC74D6A083E}"/>
                </a:ext>
              </a:extLst>
            </p:cNvPr>
            <p:cNvSpPr/>
            <p:nvPr/>
          </p:nvSpPr>
          <p:spPr>
            <a:xfrm>
              <a:off x="7984067" y="719667"/>
              <a:ext cx="3742266" cy="326813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o-RO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5245141D-98EA-4E79-96DA-A3795137C5D2}"/>
                </a:ext>
              </a:extLst>
            </p:cNvPr>
            <p:cNvSpPr/>
            <p:nvPr/>
          </p:nvSpPr>
          <p:spPr>
            <a:xfrm>
              <a:off x="9326880" y="1849120"/>
              <a:ext cx="1097280" cy="975360"/>
            </a:xfrm>
            <a:prstGeom prst="hexagon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o-RO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FD7F7DD5-5867-4A06-88EA-081733988CB3}"/>
                </a:ext>
              </a:extLst>
            </p:cNvPr>
            <p:cNvSpPr/>
            <p:nvPr/>
          </p:nvSpPr>
          <p:spPr>
            <a:xfrm>
              <a:off x="9326880" y="834864"/>
              <a:ext cx="1097280" cy="975360"/>
            </a:xfrm>
            <a:prstGeom prst="hexagon">
              <a:avLst/>
            </a:prstGeom>
            <a:solidFill>
              <a:schemeClr val="accent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o-RO" sz="1200" dirty="0">
                <a:solidFill>
                  <a:schemeClr val="bg2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95432B-0771-4424-B8A5-85E56C31E37F}"/>
                </a:ext>
              </a:extLst>
            </p:cNvPr>
            <p:cNvSpPr txBox="1"/>
            <p:nvPr/>
          </p:nvSpPr>
          <p:spPr>
            <a:xfrm>
              <a:off x="9235440" y="947319"/>
              <a:ext cx="1280160" cy="661720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1200" b="1" dirty="0">
                  <a:solidFill>
                    <a:schemeClr val="bg2"/>
                  </a:solidFill>
                </a:rPr>
                <a:t>Human</a:t>
              </a:r>
            </a:p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1200" b="1" dirty="0">
                  <a:solidFill>
                    <a:schemeClr val="bg2"/>
                  </a:solidFill>
                </a:rPr>
                <a:t>Capital</a:t>
              </a:r>
            </a:p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1200" b="1" dirty="0">
                  <a:solidFill>
                    <a:schemeClr val="bg2"/>
                  </a:solidFill>
                </a:rPr>
                <a:t>27th</a:t>
              </a:r>
              <a:endParaRPr lang="ro-RO" sz="1200" b="1" dirty="0" err="1">
                <a:solidFill>
                  <a:schemeClr val="bg2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FC6E49A-A437-4140-8C7C-B4BA59CD8AA4}"/>
                </a:ext>
              </a:extLst>
            </p:cNvPr>
            <p:cNvSpPr txBox="1"/>
            <p:nvPr/>
          </p:nvSpPr>
          <p:spPr>
            <a:xfrm>
              <a:off x="9225280" y="2005940"/>
              <a:ext cx="1280160" cy="661720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1200" b="1" dirty="0">
                  <a:solidFill>
                    <a:schemeClr val="bg1"/>
                  </a:solidFill>
                </a:rPr>
                <a:t>Romania</a:t>
              </a:r>
            </a:p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1200" b="1" dirty="0">
                  <a:solidFill>
                    <a:schemeClr val="bg1"/>
                  </a:solidFill>
                </a:rPr>
                <a:t>DESI</a:t>
              </a:r>
            </a:p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1200" b="1" dirty="0">
                  <a:solidFill>
                    <a:schemeClr val="bg1"/>
                  </a:solidFill>
                </a:rPr>
                <a:t>27th</a:t>
              </a:r>
              <a:endParaRPr lang="ro-RO" sz="12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7FEA19CB-D5AA-4053-8A25-3F35CCF7993E}"/>
                </a:ext>
              </a:extLst>
            </p:cNvPr>
            <p:cNvSpPr/>
            <p:nvPr/>
          </p:nvSpPr>
          <p:spPr>
            <a:xfrm>
              <a:off x="10231120" y="1351144"/>
              <a:ext cx="1097280" cy="975360"/>
            </a:xfrm>
            <a:prstGeom prst="hexago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o-RO" sz="1200" dirty="0">
                <a:solidFill>
                  <a:schemeClr val="bg2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8468E3-E06B-4050-AE46-41732F68B823}"/>
                </a:ext>
              </a:extLst>
            </p:cNvPr>
            <p:cNvSpPr txBox="1"/>
            <p:nvPr/>
          </p:nvSpPr>
          <p:spPr>
            <a:xfrm>
              <a:off x="10139680" y="1641940"/>
              <a:ext cx="1280160" cy="427809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1200" b="1" dirty="0">
                  <a:solidFill>
                    <a:schemeClr val="bg2"/>
                  </a:solidFill>
                </a:rPr>
                <a:t>Connectivity</a:t>
              </a:r>
            </a:p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1200" b="1" dirty="0">
                  <a:solidFill>
                    <a:schemeClr val="bg2"/>
                  </a:solidFill>
                </a:rPr>
                <a:t>15th</a:t>
              </a:r>
              <a:endParaRPr lang="ro-RO" sz="1200" b="1" dirty="0" err="1">
                <a:solidFill>
                  <a:schemeClr val="bg2"/>
                </a:solidFill>
              </a:endParaRPr>
            </a:p>
          </p:txBody>
        </p:sp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id="{E567CF7C-33EC-437C-8162-84D384316162}"/>
                </a:ext>
              </a:extLst>
            </p:cNvPr>
            <p:cNvSpPr/>
            <p:nvPr/>
          </p:nvSpPr>
          <p:spPr>
            <a:xfrm>
              <a:off x="9326880" y="2861487"/>
              <a:ext cx="1097280" cy="975360"/>
            </a:xfrm>
            <a:prstGeom prst="hexagon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o-RO" sz="1200" dirty="0">
                <a:solidFill>
                  <a:schemeClr val="bg2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13447B3-330A-4897-9DB7-894E93CFEAF2}"/>
                </a:ext>
              </a:extLst>
            </p:cNvPr>
            <p:cNvSpPr txBox="1"/>
            <p:nvPr/>
          </p:nvSpPr>
          <p:spPr>
            <a:xfrm>
              <a:off x="9235440" y="3031660"/>
              <a:ext cx="1280160" cy="661720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1200" b="1" dirty="0">
                  <a:solidFill>
                    <a:schemeClr val="bg1"/>
                  </a:solidFill>
                </a:rPr>
                <a:t>Digital</a:t>
              </a:r>
            </a:p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1200" b="1" dirty="0">
                  <a:solidFill>
                    <a:schemeClr val="bg1"/>
                  </a:solidFill>
                </a:rPr>
                <a:t>Technologies</a:t>
              </a:r>
            </a:p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1200" b="1" dirty="0">
                  <a:solidFill>
                    <a:schemeClr val="bg1"/>
                  </a:solidFill>
                </a:rPr>
                <a:t>27th</a:t>
              </a:r>
              <a:endParaRPr lang="ro-RO" sz="12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77E4D6A4-4892-47F7-9541-CD1B02671462}"/>
                </a:ext>
              </a:extLst>
            </p:cNvPr>
            <p:cNvSpPr/>
            <p:nvPr/>
          </p:nvSpPr>
          <p:spPr>
            <a:xfrm>
              <a:off x="8450225" y="2350888"/>
              <a:ext cx="1097280" cy="975360"/>
            </a:xfrm>
            <a:prstGeom prst="hexagon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ro-RO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19039E-5573-4503-99AD-6072B511009A}"/>
                </a:ext>
              </a:extLst>
            </p:cNvPr>
            <p:cNvSpPr txBox="1"/>
            <p:nvPr/>
          </p:nvSpPr>
          <p:spPr>
            <a:xfrm>
              <a:off x="8341851" y="2401845"/>
              <a:ext cx="1280160" cy="895630"/>
            </a:xfrm>
            <a:prstGeom prst="rect">
              <a:avLst/>
            </a:prstGeom>
            <a:noFill/>
          </p:spPr>
          <p:txBody>
            <a:bodyPr wrap="square" lIns="0" tIns="36576" rIns="0" bIns="0" rtlCol="0">
              <a:spAutoFit/>
            </a:bodyPr>
            <a:lstStyle/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1200" b="1" dirty="0"/>
                <a:t>Digital</a:t>
              </a:r>
            </a:p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1200" b="1" dirty="0"/>
                <a:t>Public </a:t>
              </a:r>
            </a:p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1200" b="1" dirty="0"/>
                <a:t>Services</a:t>
              </a:r>
            </a:p>
            <a:p>
              <a:pPr algn="ctr">
                <a:lnSpc>
                  <a:spcPct val="85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1200" b="1" dirty="0"/>
                <a:t>27th</a:t>
              </a:r>
              <a:endParaRPr lang="ro-RO" sz="1200" b="1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175639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opportunities given by the Recovery and Resilience Plan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026F8-F4B3-4E62-B114-129323A97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D978E-629F-4B6F-B6CA-42B7DAB017FD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FDA63-16FA-4DE2-87FE-DA29DC28C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3</a:t>
            </a:fld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2B21A-A530-4535-AD63-6231AA739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Romania’s Recovery and Resilience Plan has the objective to address most of the country’s digital shortcomings, contributing EUR 5.97 billion (i.e. 20.5% of Romania’s total allocation) to digital objectives. All components include some measures related to digital. Among the others:</a:t>
            </a:r>
          </a:p>
          <a:p>
            <a:pPr lvl="1"/>
            <a:r>
              <a:rPr lang="en-US" sz="2000" dirty="0" err="1"/>
              <a:t>Digitalisation</a:t>
            </a:r>
            <a:r>
              <a:rPr lang="en-US" sz="2000" dirty="0"/>
              <a:t> of the railway system </a:t>
            </a:r>
          </a:p>
          <a:p>
            <a:pPr lvl="1"/>
            <a:r>
              <a:rPr lang="en-US" sz="2000" dirty="0" err="1"/>
              <a:t>Digitalisation</a:t>
            </a:r>
            <a:r>
              <a:rPr lang="en-US" sz="2000" dirty="0"/>
              <a:t> of the tax and pensions authorities</a:t>
            </a:r>
          </a:p>
          <a:p>
            <a:pPr lvl="1"/>
            <a:r>
              <a:rPr lang="en-US" sz="2000" dirty="0"/>
              <a:t>Support businesses’ </a:t>
            </a:r>
            <a:r>
              <a:rPr lang="en-US" sz="2000" dirty="0" err="1"/>
              <a:t>digitalisation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Foster participation in the digital public space</a:t>
            </a:r>
          </a:p>
          <a:p>
            <a:pPr lvl="1"/>
            <a:r>
              <a:rPr lang="en-US" sz="2000" dirty="0"/>
              <a:t>Reforms and investments for the </a:t>
            </a:r>
            <a:r>
              <a:rPr lang="en-US" sz="2000" dirty="0" err="1"/>
              <a:t>digitalisation</a:t>
            </a:r>
            <a:r>
              <a:rPr lang="en-US" sz="2000" dirty="0"/>
              <a:t> of education</a:t>
            </a:r>
          </a:p>
          <a:p>
            <a:pPr lvl="1"/>
            <a:r>
              <a:rPr lang="en-US" sz="2000" dirty="0"/>
              <a:t>Increasing digital competence for public service</a:t>
            </a:r>
          </a:p>
          <a:p>
            <a:pPr lvl="1"/>
            <a:r>
              <a:rPr lang="en-US" sz="2000" dirty="0"/>
              <a:t>Adoption of the government cloud and interoperability</a:t>
            </a:r>
            <a:endParaRPr lang="ro-RO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8877EE-8ED6-40EF-B53B-2FDCAFCCAB59}"/>
              </a:ext>
            </a:extLst>
          </p:cNvPr>
          <p:cNvCxnSpPr/>
          <p:nvPr/>
        </p:nvCxnSpPr>
        <p:spPr>
          <a:xfrm>
            <a:off x="609918" y="5890037"/>
            <a:ext cx="871938" cy="0"/>
          </a:xfrm>
          <a:prstGeom prst="line">
            <a:avLst/>
          </a:prstGeom>
          <a:ln w="635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B6BC1D-4530-433E-9B50-FF8CC5B5D3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350" y="2526765"/>
            <a:ext cx="7348388" cy="21060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IN" dirty="0" err="1"/>
              <a:t>Transformarea</a:t>
            </a:r>
            <a:r>
              <a:rPr lang="en-IN" dirty="0"/>
              <a:t> </a:t>
            </a:r>
            <a:r>
              <a:rPr lang="en-IN" dirty="0" err="1"/>
              <a:t>digitală</a:t>
            </a:r>
            <a:r>
              <a:rPr lang="en-IN" dirty="0"/>
              <a:t> </a:t>
            </a:r>
            <a:r>
              <a:rPr lang="en-IN" dirty="0" err="1"/>
              <a:t>este</a:t>
            </a:r>
            <a:r>
              <a:rPr lang="en-IN" dirty="0"/>
              <a:t> </a:t>
            </a:r>
            <a:r>
              <a:rPr lang="en-IN" dirty="0" err="1"/>
              <a:t>utilizarea</a:t>
            </a:r>
            <a:r>
              <a:rPr lang="en-IN" dirty="0"/>
              <a:t> de </a:t>
            </a:r>
            <a:r>
              <a:rPr lang="en-IN" dirty="0" err="1"/>
              <a:t>către</a:t>
            </a:r>
            <a:r>
              <a:rPr lang="en-IN" dirty="0"/>
              <a:t> o </a:t>
            </a:r>
            <a:r>
              <a:rPr lang="en-IN" dirty="0" err="1"/>
              <a:t>entitate</a:t>
            </a:r>
            <a:r>
              <a:rPr lang="en-IN" dirty="0"/>
              <a:t> </a:t>
            </a:r>
            <a:r>
              <a:rPr lang="en-IN" dirty="0" err="1"/>
              <a:t>publică</a:t>
            </a:r>
            <a:r>
              <a:rPr lang="en-IN" dirty="0"/>
              <a:t> </a:t>
            </a:r>
            <a:r>
              <a:rPr lang="en-IN" dirty="0" err="1"/>
              <a:t>sau</a:t>
            </a:r>
            <a:r>
              <a:rPr lang="en-IN" dirty="0"/>
              <a:t> </a:t>
            </a:r>
            <a:r>
              <a:rPr lang="en-IN" dirty="0" err="1"/>
              <a:t>privată</a:t>
            </a:r>
            <a:r>
              <a:rPr lang="en-IN" dirty="0"/>
              <a:t> a </a:t>
            </a:r>
            <a:r>
              <a:rPr lang="en-IN" dirty="0" err="1"/>
              <a:t>soluţiilor</a:t>
            </a:r>
            <a:r>
              <a:rPr lang="en-IN" dirty="0"/>
              <a:t> </a:t>
            </a:r>
            <a:r>
              <a:rPr lang="en-IN" dirty="0" err="1"/>
              <a:t>oferite</a:t>
            </a:r>
            <a:r>
              <a:rPr lang="en-IN" dirty="0"/>
              <a:t> de </a:t>
            </a:r>
            <a:r>
              <a:rPr lang="en-IN" dirty="0" err="1"/>
              <a:t>tehnologia</a:t>
            </a:r>
            <a:r>
              <a:rPr lang="en-IN" dirty="0"/>
              <a:t> </a:t>
            </a:r>
            <a:r>
              <a:rPr lang="en-IN" dirty="0" err="1"/>
              <a:t>informaţiei</a:t>
            </a:r>
            <a:r>
              <a:rPr lang="en-IN" dirty="0"/>
              <a:t> </a:t>
            </a:r>
            <a:r>
              <a:rPr lang="en-IN" dirty="0" err="1"/>
              <a:t>pentru</a:t>
            </a:r>
            <a:r>
              <a:rPr lang="en-IN" dirty="0"/>
              <a:t> </a:t>
            </a:r>
            <a:r>
              <a:rPr lang="ro-RO" dirty="0"/>
              <a:t>transformarea</a:t>
            </a:r>
            <a:r>
              <a:rPr lang="en-IN" dirty="0"/>
              <a:t> </a:t>
            </a:r>
            <a:r>
              <a:rPr lang="ro-RO" dirty="0"/>
              <a:t>optimală</a:t>
            </a:r>
            <a:r>
              <a:rPr lang="en-IN" dirty="0"/>
              <a:t> a </a:t>
            </a:r>
            <a:r>
              <a:rPr lang="en-IN" dirty="0" err="1"/>
              <a:t>fluxurilor</a:t>
            </a:r>
            <a:r>
              <a:rPr lang="en-IN" dirty="0"/>
              <a:t> operative </a:t>
            </a:r>
            <a:r>
              <a:rPr lang="en-IN" dirty="0" err="1"/>
              <a:t>necesare</a:t>
            </a:r>
            <a:r>
              <a:rPr lang="en-IN" dirty="0"/>
              <a:t> </a:t>
            </a:r>
            <a:r>
              <a:rPr lang="en-IN" dirty="0" err="1"/>
              <a:t>îndeplinirii</a:t>
            </a:r>
            <a:r>
              <a:rPr lang="en-IN" dirty="0"/>
              <a:t> </a:t>
            </a:r>
            <a:r>
              <a:rPr lang="en-IN" dirty="0" err="1"/>
              <a:t>obiectului</a:t>
            </a:r>
            <a:r>
              <a:rPr lang="en-IN" dirty="0"/>
              <a:t> </a:t>
            </a:r>
            <a:r>
              <a:rPr lang="en-IN" dirty="0" err="1"/>
              <a:t>activităţilor</a:t>
            </a:r>
            <a:r>
              <a:rPr lang="en-IN" dirty="0"/>
              <a:t> </a:t>
            </a:r>
            <a:r>
              <a:rPr lang="en-IN" dirty="0" err="1"/>
              <a:t>specifice</a:t>
            </a:r>
            <a:r>
              <a:rPr lang="en-IN" dirty="0"/>
              <a:t>, precum </a:t>
            </a:r>
            <a:r>
              <a:rPr lang="en-IN" dirty="0" err="1"/>
              <a:t>şi</a:t>
            </a:r>
            <a:r>
              <a:rPr lang="en-IN" dirty="0"/>
              <a:t> </a:t>
            </a:r>
            <a:r>
              <a:rPr lang="en-IN" dirty="0" err="1"/>
              <a:t>utilizarea</a:t>
            </a:r>
            <a:r>
              <a:rPr lang="en-IN" dirty="0"/>
              <a:t> de </a:t>
            </a:r>
            <a:r>
              <a:rPr lang="en-IN" dirty="0" err="1"/>
              <a:t>către</a:t>
            </a:r>
            <a:r>
              <a:rPr lang="en-IN" dirty="0"/>
              <a:t> un </a:t>
            </a:r>
            <a:r>
              <a:rPr lang="en-IN" dirty="0" err="1"/>
              <a:t>ansamblu</a:t>
            </a:r>
            <a:r>
              <a:rPr lang="en-IN" dirty="0"/>
              <a:t> de </a:t>
            </a:r>
            <a:r>
              <a:rPr lang="en-IN" dirty="0" err="1"/>
              <a:t>entităţi</a:t>
            </a:r>
            <a:r>
              <a:rPr lang="en-IN" dirty="0"/>
              <a:t> a </a:t>
            </a:r>
            <a:r>
              <a:rPr lang="en-IN" dirty="0" err="1"/>
              <a:t>soluţiilor</a:t>
            </a:r>
            <a:r>
              <a:rPr lang="en-IN" dirty="0"/>
              <a:t> </a:t>
            </a:r>
            <a:r>
              <a:rPr lang="en-IN" dirty="0" err="1"/>
              <a:t>oferite</a:t>
            </a:r>
            <a:r>
              <a:rPr lang="en-IN" dirty="0"/>
              <a:t> de </a:t>
            </a:r>
            <a:r>
              <a:rPr lang="en-IN" dirty="0" err="1"/>
              <a:t>tehnologia</a:t>
            </a:r>
            <a:r>
              <a:rPr lang="en-IN" dirty="0"/>
              <a:t> </a:t>
            </a:r>
            <a:r>
              <a:rPr lang="en-IN" dirty="0" err="1"/>
              <a:t>informaţiei</a:t>
            </a:r>
            <a:r>
              <a:rPr lang="en-IN" dirty="0"/>
              <a:t> </a:t>
            </a:r>
            <a:r>
              <a:rPr lang="en-IN" dirty="0" err="1"/>
              <a:t>pentru</a:t>
            </a:r>
            <a:r>
              <a:rPr lang="en-IN" dirty="0"/>
              <a:t> </a:t>
            </a:r>
            <a:r>
              <a:rPr lang="en-IN" dirty="0" err="1"/>
              <a:t>asigurarea</a:t>
            </a:r>
            <a:r>
              <a:rPr lang="en-IN" dirty="0"/>
              <a:t> </a:t>
            </a:r>
            <a:r>
              <a:rPr lang="en-IN" dirty="0" err="1"/>
              <a:t>interoperabilităţii</a:t>
            </a:r>
            <a:r>
              <a:rPr lang="en-IN" dirty="0"/>
              <a:t> </a:t>
            </a:r>
            <a:r>
              <a:rPr lang="en-IN" dirty="0" err="1"/>
              <a:t>tehnice</a:t>
            </a:r>
            <a:r>
              <a:rPr lang="en-IN" dirty="0"/>
              <a:t> </a:t>
            </a:r>
            <a:r>
              <a:rPr lang="en-IN" dirty="0" err="1"/>
              <a:t>şi</a:t>
            </a:r>
            <a:r>
              <a:rPr lang="en-IN" dirty="0"/>
              <a:t> </a:t>
            </a:r>
            <a:r>
              <a:rPr lang="en-IN" dirty="0" err="1"/>
              <a:t>semantice</a:t>
            </a:r>
            <a:r>
              <a:rPr lang="en-IN" dirty="0"/>
              <a:t> a </a:t>
            </a:r>
            <a:r>
              <a:rPr lang="en-IN" dirty="0" err="1"/>
              <a:t>fluxurilor</a:t>
            </a:r>
            <a:r>
              <a:rPr lang="en-IN" dirty="0"/>
              <a:t> de date </a:t>
            </a:r>
            <a:r>
              <a:rPr lang="en-IN" dirty="0" err="1"/>
              <a:t>şi</a:t>
            </a:r>
            <a:r>
              <a:rPr lang="en-IN" dirty="0"/>
              <a:t> </a:t>
            </a:r>
            <a:r>
              <a:rPr lang="en-IN" dirty="0" err="1"/>
              <a:t>informaţii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CCBAB-9277-4367-B575-2075172062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3350" y="4632764"/>
            <a:ext cx="5292000" cy="601387"/>
          </a:xfrm>
        </p:spPr>
        <p:txBody>
          <a:bodyPr>
            <a:normAutofit/>
          </a:bodyPr>
          <a:lstStyle/>
          <a:p>
            <a:r>
              <a:rPr lang="ro-RO" dirty="0"/>
              <a:t>Hotărârea nr. 89/2020 privind organizarea </a:t>
            </a:r>
            <a:r>
              <a:rPr lang="ro-RO" dirty="0" err="1"/>
              <a:t>şi</a:t>
            </a:r>
            <a:r>
              <a:rPr lang="ro-RO" dirty="0"/>
              <a:t> </a:t>
            </a:r>
            <a:r>
              <a:rPr lang="ro-RO" dirty="0" err="1"/>
              <a:t>funcţionarea</a:t>
            </a:r>
            <a:r>
              <a:rPr lang="ro-RO" dirty="0"/>
              <a:t> </a:t>
            </a:r>
            <a:r>
              <a:rPr lang="ro-RO" dirty="0" err="1"/>
              <a:t>Autorităţii</a:t>
            </a:r>
            <a:r>
              <a:rPr lang="ro-RO" dirty="0"/>
              <a:t> pentru Digitalizarea României </a:t>
            </a:r>
          </a:p>
        </p:txBody>
      </p:sp>
    </p:spTree>
    <p:extLst>
      <p:ext uri="{BB962C8B-B14F-4D97-AF65-F5344CB8AC3E}">
        <p14:creationId xmlns:p14="http://schemas.microsoft.com/office/powerpoint/2010/main" val="268349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1BA0B73-E653-497C-A7CE-8B7E638E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Digital Transformation of the Public Administration</a:t>
            </a:r>
            <a:endParaRPr lang="ro-RO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7D6B20-9571-47D5-ADB2-D46E3903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B67F6-71E2-4CE9-9767-63F7E639F73F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180BA4-F6D6-4D75-AD6B-116D25B55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5</a:t>
            </a:fld>
            <a:endParaRPr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6A13B08-3F00-4AC3-B88C-FAAB5DBF8225}"/>
              </a:ext>
            </a:extLst>
          </p:cNvPr>
          <p:cNvSpPr/>
          <p:nvPr/>
        </p:nvSpPr>
        <p:spPr>
          <a:xfrm>
            <a:off x="617221" y="970960"/>
            <a:ext cx="10971211" cy="5213023"/>
          </a:xfrm>
          <a:prstGeom prst="roundRect">
            <a:avLst>
              <a:gd name="adj" fmla="val 2716"/>
            </a:avLst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F54B4D-0750-4928-A483-B56AC577BE2C}"/>
              </a:ext>
            </a:extLst>
          </p:cNvPr>
          <p:cNvSpPr txBox="1"/>
          <p:nvPr/>
        </p:nvSpPr>
        <p:spPr>
          <a:xfrm>
            <a:off x="7158229" y="3559855"/>
            <a:ext cx="2147583" cy="6524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bg2">
                  <a:lumMod val="50000"/>
                  <a:lumOff val="50000"/>
                </a:schemeClr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Digital content</a:t>
            </a: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bg2">
                  <a:lumMod val="50000"/>
                  <a:lumOff val="50000"/>
                </a:schemeClr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Communication and sharing</a:t>
            </a: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bg2">
                  <a:lumMod val="50000"/>
                  <a:lumOff val="50000"/>
                </a:schemeClr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Security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A116D3-E4FB-401E-A31A-E6DF8FCF31D6}"/>
              </a:ext>
            </a:extLst>
          </p:cNvPr>
          <p:cNvSpPr txBox="1"/>
          <p:nvPr/>
        </p:nvSpPr>
        <p:spPr>
          <a:xfrm>
            <a:off x="8242908" y="1084407"/>
            <a:ext cx="1461597" cy="987963"/>
          </a:xfrm>
          <a:prstGeom prst="rect">
            <a:avLst/>
          </a:prstGeom>
          <a:noFill/>
        </p:spPr>
        <p:txBody>
          <a:bodyPr wrap="square" lIns="0" tIns="91440" rIns="0" bIns="0" rtlCol="0" anchor="t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SzPct val="110000"/>
            </a:pPr>
            <a:r>
              <a:rPr lang="en-US" sz="1200" b="1" spc="100" dirty="0">
                <a:solidFill>
                  <a:schemeClr val="accent1"/>
                </a:solidFill>
              </a:rPr>
              <a:t>Quality</a:t>
            </a: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Pre filled forms</a:t>
            </a: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User support</a:t>
            </a: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Mobile friendliness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3FCFB0-E9DE-4B66-BDBB-59BD16AB6240}"/>
              </a:ext>
            </a:extLst>
          </p:cNvPr>
          <p:cNvSpPr txBox="1"/>
          <p:nvPr/>
        </p:nvSpPr>
        <p:spPr>
          <a:xfrm>
            <a:off x="9806355" y="1084407"/>
            <a:ext cx="1680227" cy="987963"/>
          </a:xfrm>
          <a:prstGeom prst="rect">
            <a:avLst/>
          </a:prstGeom>
          <a:noFill/>
        </p:spPr>
        <p:txBody>
          <a:bodyPr wrap="square" lIns="0" tIns="91440" rIns="0" bIns="0" rtlCol="0" anchor="t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SzPct val="110000"/>
            </a:pPr>
            <a:r>
              <a:rPr lang="en-US" sz="1200" b="1" spc="100" dirty="0">
                <a:solidFill>
                  <a:schemeClr val="accent1"/>
                </a:solidFill>
              </a:rPr>
              <a:t>Availability</a:t>
            </a: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Online </a:t>
            </a: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Mobile </a:t>
            </a: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Cross border services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536A5F-414C-4120-89D6-88137CDCC432}"/>
              </a:ext>
            </a:extLst>
          </p:cNvPr>
          <p:cNvSpPr txBox="1"/>
          <p:nvPr/>
        </p:nvSpPr>
        <p:spPr>
          <a:xfrm>
            <a:off x="8242908" y="2197368"/>
            <a:ext cx="2731733" cy="987963"/>
          </a:xfrm>
          <a:prstGeom prst="rect">
            <a:avLst/>
          </a:prstGeom>
          <a:noFill/>
        </p:spPr>
        <p:txBody>
          <a:bodyPr wrap="square" lIns="0" tIns="91440" rIns="0" bIns="0" rtlCol="0" anchor="t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SzPct val="110000"/>
            </a:pPr>
            <a:r>
              <a:rPr lang="en-US" sz="1200" b="1" spc="100" dirty="0">
                <a:solidFill>
                  <a:schemeClr val="accent1"/>
                </a:solidFill>
              </a:rPr>
              <a:t>Usage</a:t>
            </a: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Digital public services for citizens</a:t>
            </a: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Digital public services for businesses</a:t>
            </a: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e-Government users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A3793A-53D8-4077-AFEA-C7335A469C54}"/>
              </a:ext>
            </a:extLst>
          </p:cNvPr>
          <p:cNvSpPr txBox="1"/>
          <p:nvPr/>
        </p:nvSpPr>
        <p:spPr>
          <a:xfrm>
            <a:off x="746453" y="1084407"/>
            <a:ext cx="1441637" cy="744819"/>
          </a:xfrm>
          <a:prstGeom prst="rect">
            <a:avLst/>
          </a:prstGeom>
          <a:noFill/>
        </p:spPr>
        <p:txBody>
          <a:bodyPr wrap="square" lIns="0" tIns="91440" rIns="0" bIns="0" rtlCol="0" anchor="t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110000"/>
            </a:pPr>
            <a:r>
              <a:rPr lang="en-US" sz="1200" b="1" spc="100" dirty="0">
                <a:solidFill>
                  <a:schemeClr val="tx2"/>
                </a:solidFill>
              </a:rPr>
              <a:t>Design</a:t>
            </a:r>
            <a:endParaRPr lang="en-US" sz="1200" dirty="0">
              <a:solidFill>
                <a:schemeClr val="tx2"/>
              </a:solidFill>
              <a:latin typeface="EYInterstate Light" panose="02000506000000020004" pitchFamily="2" charset="0"/>
            </a:endParaRP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Strategy &amp; Legal</a:t>
            </a: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Governance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72A0DB-3FB9-4DF0-AC84-24384B4B5A93}"/>
              </a:ext>
            </a:extLst>
          </p:cNvPr>
          <p:cNvSpPr txBox="1"/>
          <p:nvPr/>
        </p:nvSpPr>
        <p:spPr>
          <a:xfrm>
            <a:off x="2254345" y="1084407"/>
            <a:ext cx="1746998" cy="987963"/>
          </a:xfrm>
          <a:prstGeom prst="rect">
            <a:avLst/>
          </a:prstGeom>
          <a:noFill/>
        </p:spPr>
        <p:txBody>
          <a:bodyPr wrap="square" lIns="0" tIns="91440" rIns="0" bIns="0" rtlCol="0" anchor="t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110000"/>
            </a:pPr>
            <a:r>
              <a:rPr lang="en-US" sz="1200" b="1" spc="100" dirty="0">
                <a:solidFill>
                  <a:schemeClr val="tx2"/>
                </a:solidFill>
              </a:rPr>
              <a:t>Operations</a:t>
            </a: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Data management</a:t>
            </a: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Key enablers</a:t>
            </a: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Usage of technologies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B6119F-76E4-4924-AB1D-674FBE0F7143}"/>
              </a:ext>
            </a:extLst>
          </p:cNvPr>
          <p:cNvSpPr txBox="1"/>
          <p:nvPr/>
        </p:nvSpPr>
        <p:spPr>
          <a:xfrm>
            <a:off x="746453" y="2312106"/>
            <a:ext cx="1441637" cy="1231106"/>
          </a:xfrm>
          <a:prstGeom prst="rect">
            <a:avLst/>
          </a:prstGeom>
          <a:noFill/>
        </p:spPr>
        <p:txBody>
          <a:bodyPr wrap="square" lIns="0" tIns="91440" rIns="0" bIns="0" rtlCol="0" anchor="t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110000"/>
            </a:pPr>
            <a:r>
              <a:rPr lang="en-US" sz="1200" b="1" spc="100" dirty="0">
                <a:solidFill>
                  <a:schemeClr val="tx2"/>
                </a:solidFill>
              </a:rPr>
              <a:t>Interoperability</a:t>
            </a: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Legal</a:t>
            </a: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Organisational</a:t>
            </a: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Semantic</a:t>
            </a: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Technical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102CD8-F44E-4126-B089-B35691882EC9}"/>
              </a:ext>
            </a:extLst>
          </p:cNvPr>
          <p:cNvSpPr txBox="1"/>
          <p:nvPr/>
        </p:nvSpPr>
        <p:spPr>
          <a:xfrm>
            <a:off x="2254345" y="2312106"/>
            <a:ext cx="1388218" cy="744819"/>
          </a:xfrm>
          <a:prstGeom prst="rect">
            <a:avLst/>
          </a:prstGeom>
          <a:noFill/>
        </p:spPr>
        <p:txBody>
          <a:bodyPr wrap="square" lIns="0" tIns="91440" rIns="0" bIns="0" rtlCol="0" anchor="t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110000"/>
            </a:pPr>
            <a:r>
              <a:rPr lang="en-US" sz="1200" b="1" spc="100" dirty="0">
                <a:solidFill>
                  <a:schemeClr val="tx2"/>
                </a:solidFill>
              </a:rPr>
              <a:t>Security</a:t>
            </a:r>
            <a:endParaRPr lang="en-US" sz="1200" dirty="0">
              <a:solidFill>
                <a:schemeClr val="tx2"/>
              </a:solidFill>
              <a:latin typeface="EYInterstate Light" panose="02000506000000020004" pitchFamily="2" charset="0"/>
            </a:endParaRP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Cyber security </a:t>
            </a: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Data protection</a:t>
            </a:r>
          </a:p>
        </p:txBody>
      </p:sp>
      <p:grpSp>
        <p:nvGrpSpPr>
          <p:cNvPr id="22" name="Group 48">
            <a:extLst>
              <a:ext uri="{FF2B5EF4-FFF2-40B4-BE49-F238E27FC236}">
                <a16:creationId xmlns:a16="http://schemas.microsoft.com/office/drawing/2014/main" id="{319A21BE-33B2-4C89-A695-0221318995B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09005" y="4389832"/>
            <a:ext cx="491194" cy="471500"/>
            <a:chOff x="1828" y="1916"/>
            <a:chExt cx="848" cy="814"/>
          </a:xfrm>
          <a:solidFill>
            <a:schemeClr val="bg1"/>
          </a:solidFill>
        </p:grpSpPr>
        <p:sp>
          <p:nvSpPr>
            <p:cNvPr id="23" name="Freeform 49">
              <a:extLst>
                <a:ext uri="{FF2B5EF4-FFF2-40B4-BE49-F238E27FC236}">
                  <a16:creationId xmlns:a16="http://schemas.microsoft.com/office/drawing/2014/main" id="{2C6F7020-3A22-4E0D-9036-E21D0D14F1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4" y="2196"/>
              <a:ext cx="292" cy="292"/>
            </a:xfrm>
            <a:custGeom>
              <a:avLst/>
              <a:gdLst>
                <a:gd name="T0" fmla="*/ 130 w 292"/>
                <a:gd name="T1" fmla="*/ 290 h 292"/>
                <a:gd name="T2" fmla="*/ 88 w 292"/>
                <a:gd name="T3" fmla="*/ 280 h 292"/>
                <a:gd name="T4" fmla="*/ 52 w 292"/>
                <a:gd name="T5" fmla="*/ 258 h 292"/>
                <a:gd name="T6" fmla="*/ 24 w 292"/>
                <a:gd name="T7" fmla="*/ 228 h 292"/>
                <a:gd name="T8" fmla="*/ 6 w 292"/>
                <a:gd name="T9" fmla="*/ 190 h 292"/>
                <a:gd name="T10" fmla="*/ 0 w 292"/>
                <a:gd name="T11" fmla="*/ 146 h 292"/>
                <a:gd name="T12" fmla="*/ 2 w 292"/>
                <a:gd name="T13" fmla="*/ 116 h 292"/>
                <a:gd name="T14" fmla="*/ 18 w 292"/>
                <a:gd name="T15" fmla="*/ 76 h 292"/>
                <a:gd name="T16" fmla="*/ 42 w 292"/>
                <a:gd name="T17" fmla="*/ 42 h 292"/>
                <a:gd name="T18" fmla="*/ 76 w 292"/>
                <a:gd name="T19" fmla="*/ 18 h 292"/>
                <a:gd name="T20" fmla="*/ 116 w 292"/>
                <a:gd name="T21" fmla="*/ 4 h 292"/>
                <a:gd name="T22" fmla="*/ 146 w 292"/>
                <a:gd name="T23" fmla="*/ 0 h 292"/>
                <a:gd name="T24" fmla="*/ 188 w 292"/>
                <a:gd name="T25" fmla="*/ 6 h 292"/>
                <a:gd name="T26" fmla="*/ 226 w 292"/>
                <a:gd name="T27" fmla="*/ 26 h 292"/>
                <a:gd name="T28" fmla="*/ 258 w 292"/>
                <a:gd name="T29" fmla="*/ 54 h 292"/>
                <a:gd name="T30" fmla="*/ 280 w 292"/>
                <a:gd name="T31" fmla="*/ 90 h 292"/>
                <a:gd name="T32" fmla="*/ 290 w 292"/>
                <a:gd name="T33" fmla="*/ 130 h 292"/>
                <a:gd name="T34" fmla="*/ 290 w 292"/>
                <a:gd name="T35" fmla="*/ 160 h 292"/>
                <a:gd name="T36" fmla="*/ 280 w 292"/>
                <a:gd name="T37" fmla="*/ 202 h 292"/>
                <a:gd name="T38" fmla="*/ 258 w 292"/>
                <a:gd name="T39" fmla="*/ 238 h 292"/>
                <a:gd name="T40" fmla="*/ 226 w 292"/>
                <a:gd name="T41" fmla="*/ 266 h 292"/>
                <a:gd name="T42" fmla="*/ 188 w 292"/>
                <a:gd name="T43" fmla="*/ 284 h 292"/>
                <a:gd name="T44" fmla="*/ 146 w 292"/>
                <a:gd name="T45" fmla="*/ 292 h 292"/>
                <a:gd name="T46" fmla="*/ 146 w 292"/>
                <a:gd name="T47" fmla="*/ 18 h 292"/>
                <a:gd name="T48" fmla="*/ 108 w 292"/>
                <a:gd name="T49" fmla="*/ 24 h 292"/>
                <a:gd name="T50" fmla="*/ 74 w 292"/>
                <a:gd name="T51" fmla="*/ 40 h 292"/>
                <a:gd name="T52" fmla="*/ 34 w 292"/>
                <a:gd name="T53" fmla="*/ 86 h 292"/>
                <a:gd name="T54" fmla="*/ 20 w 292"/>
                <a:gd name="T55" fmla="*/ 120 h 292"/>
                <a:gd name="T56" fmla="*/ 18 w 292"/>
                <a:gd name="T57" fmla="*/ 146 h 292"/>
                <a:gd name="T58" fmla="*/ 24 w 292"/>
                <a:gd name="T59" fmla="*/ 184 h 292"/>
                <a:gd name="T60" fmla="*/ 40 w 292"/>
                <a:gd name="T61" fmla="*/ 218 h 292"/>
                <a:gd name="T62" fmla="*/ 84 w 292"/>
                <a:gd name="T63" fmla="*/ 258 h 292"/>
                <a:gd name="T64" fmla="*/ 120 w 292"/>
                <a:gd name="T65" fmla="*/ 270 h 292"/>
                <a:gd name="T66" fmla="*/ 146 w 292"/>
                <a:gd name="T67" fmla="*/ 274 h 292"/>
                <a:gd name="T68" fmla="*/ 184 w 292"/>
                <a:gd name="T69" fmla="*/ 268 h 292"/>
                <a:gd name="T70" fmla="*/ 216 w 292"/>
                <a:gd name="T71" fmla="*/ 252 h 292"/>
                <a:gd name="T72" fmla="*/ 258 w 292"/>
                <a:gd name="T73" fmla="*/ 206 h 292"/>
                <a:gd name="T74" fmla="*/ 270 w 292"/>
                <a:gd name="T75" fmla="*/ 172 h 292"/>
                <a:gd name="T76" fmla="*/ 274 w 292"/>
                <a:gd name="T77" fmla="*/ 146 h 292"/>
                <a:gd name="T78" fmla="*/ 268 w 292"/>
                <a:gd name="T79" fmla="*/ 108 h 292"/>
                <a:gd name="T80" fmla="*/ 252 w 292"/>
                <a:gd name="T81" fmla="*/ 74 h 292"/>
                <a:gd name="T82" fmla="*/ 206 w 292"/>
                <a:gd name="T83" fmla="*/ 34 h 292"/>
                <a:gd name="T84" fmla="*/ 172 w 292"/>
                <a:gd name="T85" fmla="*/ 20 h 292"/>
                <a:gd name="T86" fmla="*/ 146 w 292"/>
                <a:gd name="T87" fmla="*/ 1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2" h="292">
                  <a:moveTo>
                    <a:pt x="146" y="292"/>
                  </a:moveTo>
                  <a:lnTo>
                    <a:pt x="146" y="292"/>
                  </a:lnTo>
                  <a:lnTo>
                    <a:pt x="130" y="290"/>
                  </a:lnTo>
                  <a:lnTo>
                    <a:pt x="116" y="288"/>
                  </a:lnTo>
                  <a:lnTo>
                    <a:pt x="102" y="284"/>
                  </a:lnTo>
                  <a:lnTo>
                    <a:pt x="88" y="280"/>
                  </a:lnTo>
                  <a:lnTo>
                    <a:pt x="76" y="274"/>
                  </a:lnTo>
                  <a:lnTo>
                    <a:pt x="64" y="266"/>
                  </a:lnTo>
                  <a:lnTo>
                    <a:pt x="52" y="258"/>
                  </a:lnTo>
                  <a:lnTo>
                    <a:pt x="42" y="248"/>
                  </a:lnTo>
                  <a:lnTo>
                    <a:pt x="34" y="238"/>
                  </a:lnTo>
                  <a:lnTo>
                    <a:pt x="24" y="228"/>
                  </a:lnTo>
                  <a:lnTo>
                    <a:pt x="18" y="216"/>
                  </a:lnTo>
                  <a:lnTo>
                    <a:pt x="12" y="202"/>
                  </a:lnTo>
                  <a:lnTo>
                    <a:pt x="6" y="190"/>
                  </a:lnTo>
                  <a:lnTo>
                    <a:pt x="2" y="176"/>
                  </a:lnTo>
                  <a:lnTo>
                    <a:pt x="0" y="160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30"/>
                  </a:lnTo>
                  <a:lnTo>
                    <a:pt x="2" y="116"/>
                  </a:lnTo>
                  <a:lnTo>
                    <a:pt x="6" y="102"/>
                  </a:lnTo>
                  <a:lnTo>
                    <a:pt x="12" y="90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4" y="54"/>
                  </a:lnTo>
                  <a:lnTo>
                    <a:pt x="42" y="42"/>
                  </a:lnTo>
                  <a:lnTo>
                    <a:pt x="52" y="34"/>
                  </a:lnTo>
                  <a:lnTo>
                    <a:pt x="64" y="26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6" y="4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60" y="0"/>
                  </a:lnTo>
                  <a:lnTo>
                    <a:pt x="174" y="4"/>
                  </a:lnTo>
                  <a:lnTo>
                    <a:pt x="188" y="6"/>
                  </a:lnTo>
                  <a:lnTo>
                    <a:pt x="202" y="12"/>
                  </a:lnTo>
                  <a:lnTo>
                    <a:pt x="214" y="18"/>
                  </a:lnTo>
                  <a:lnTo>
                    <a:pt x="226" y="26"/>
                  </a:lnTo>
                  <a:lnTo>
                    <a:pt x="238" y="34"/>
                  </a:lnTo>
                  <a:lnTo>
                    <a:pt x="248" y="42"/>
                  </a:lnTo>
                  <a:lnTo>
                    <a:pt x="258" y="54"/>
                  </a:lnTo>
                  <a:lnTo>
                    <a:pt x="266" y="64"/>
                  </a:lnTo>
                  <a:lnTo>
                    <a:pt x="274" y="76"/>
                  </a:lnTo>
                  <a:lnTo>
                    <a:pt x="280" y="90"/>
                  </a:lnTo>
                  <a:lnTo>
                    <a:pt x="284" y="102"/>
                  </a:lnTo>
                  <a:lnTo>
                    <a:pt x="288" y="116"/>
                  </a:lnTo>
                  <a:lnTo>
                    <a:pt x="290" y="130"/>
                  </a:lnTo>
                  <a:lnTo>
                    <a:pt x="292" y="146"/>
                  </a:lnTo>
                  <a:lnTo>
                    <a:pt x="292" y="146"/>
                  </a:lnTo>
                  <a:lnTo>
                    <a:pt x="290" y="160"/>
                  </a:lnTo>
                  <a:lnTo>
                    <a:pt x="288" y="176"/>
                  </a:lnTo>
                  <a:lnTo>
                    <a:pt x="284" y="190"/>
                  </a:lnTo>
                  <a:lnTo>
                    <a:pt x="280" y="202"/>
                  </a:lnTo>
                  <a:lnTo>
                    <a:pt x="274" y="216"/>
                  </a:lnTo>
                  <a:lnTo>
                    <a:pt x="266" y="228"/>
                  </a:lnTo>
                  <a:lnTo>
                    <a:pt x="258" y="238"/>
                  </a:lnTo>
                  <a:lnTo>
                    <a:pt x="248" y="248"/>
                  </a:lnTo>
                  <a:lnTo>
                    <a:pt x="238" y="258"/>
                  </a:lnTo>
                  <a:lnTo>
                    <a:pt x="226" y="266"/>
                  </a:lnTo>
                  <a:lnTo>
                    <a:pt x="214" y="274"/>
                  </a:lnTo>
                  <a:lnTo>
                    <a:pt x="202" y="280"/>
                  </a:lnTo>
                  <a:lnTo>
                    <a:pt x="188" y="284"/>
                  </a:lnTo>
                  <a:lnTo>
                    <a:pt x="174" y="288"/>
                  </a:lnTo>
                  <a:lnTo>
                    <a:pt x="160" y="290"/>
                  </a:lnTo>
                  <a:lnTo>
                    <a:pt x="146" y="292"/>
                  </a:lnTo>
                  <a:lnTo>
                    <a:pt x="146" y="292"/>
                  </a:lnTo>
                  <a:close/>
                  <a:moveTo>
                    <a:pt x="146" y="18"/>
                  </a:moveTo>
                  <a:lnTo>
                    <a:pt x="146" y="18"/>
                  </a:lnTo>
                  <a:lnTo>
                    <a:pt x="132" y="18"/>
                  </a:lnTo>
                  <a:lnTo>
                    <a:pt x="120" y="20"/>
                  </a:lnTo>
                  <a:lnTo>
                    <a:pt x="108" y="24"/>
                  </a:lnTo>
                  <a:lnTo>
                    <a:pt x="96" y="28"/>
                  </a:lnTo>
                  <a:lnTo>
                    <a:pt x="84" y="34"/>
                  </a:lnTo>
                  <a:lnTo>
                    <a:pt x="74" y="40"/>
                  </a:lnTo>
                  <a:lnTo>
                    <a:pt x="56" y="56"/>
                  </a:lnTo>
                  <a:lnTo>
                    <a:pt x="40" y="74"/>
                  </a:lnTo>
                  <a:lnTo>
                    <a:pt x="34" y="86"/>
                  </a:lnTo>
                  <a:lnTo>
                    <a:pt x="28" y="96"/>
                  </a:lnTo>
                  <a:lnTo>
                    <a:pt x="24" y="108"/>
                  </a:lnTo>
                  <a:lnTo>
                    <a:pt x="20" y="120"/>
                  </a:lnTo>
                  <a:lnTo>
                    <a:pt x="18" y="132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18" y="158"/>
                  </a:lnTo>
                  <a:lnTo>
                    <a:pt x="20" y="172"/>
                  </a:lnTo>
                  <a:lnTo>
                    <a:pt x="24" y="184"/>
                  </a:lnTo>
                  <a:lnTo>
                    <a:pt x="28" y="196"/>
                  </a:lnTo>
                  <a:lnTo>
                    <a:pt x="34" y="206"/>
                  </a:lnTo>
                  <a:lnTo>
                    <a:pt x="40" y="218"/>
                  </a:lnTo>
                  <a:lnTo>
                    <a:pt x="56" y="236"/>
                  </a:lnTo>
                  <a:lnTo>
                    <a:pt x="74" y="252"/>
                  </a:lnTo>
                  <a:lnTo>
                    <a:pt x="84" y="258"/>
                  </a:lnTo>
                  <a:lnTo>
                    <a:pt x="96" y="264"/>
                  </a:lnTo>
                  <a:lnTo>
                    <a:pt x="108" y="268"/>
                  </a:lnTo>
                  <a:lnTo>
                    <a:pt x="120" y="270"/>
                  </a:lnTo>
                  <a:lnTo>
                    <a:pt x="132" y="272"/>
                  </a:lnTo>
                  <a:lnTo>
                    <a:pt x="146" y="274"/>
                  </a:lnTo>
                  <a:lnTo>
                    <a:pt x="146" y="274"/>
                  </a:lnTo>
                  <a:lnTo>
                    <a:pt x="158" y="272"/>
                  </a:lnTo>
                  <a:lnTo>
                    <a:pt x="172" y="270"/>
                  </a:lnTo>
                  <a:lnTo>
                    <a:pt x="184" y="268"/>
                  </a:lnTo>
                  <a:lnTo>
                    <a:pt x="196" y="264"/>
                  </a:lnTo>
                  <a:lnTo>
                    <a:pt x="206" y="258"/>
                  </a:lnTo>
                  <a:lnTo>
                    <a:pt x="216" y="252"/>
                  </a:lnTo>
                  <a:lnTo>
                    <a:pt x="236" y="236"/>
                  </a:lnTo>
                  <a:lnTo>
                    <a:pt x="252" y="218"/>
                  </a:lnTo>
                  <a:lnTo>
                    <a:pt x="258" y="206"/>
                  </a:lnTo>
                  <a:lnTo>
                    <a:pt x="264" y="196"/>
                  </a:lnTo>
                  <a:lnTo>
                    <a:pt x="268" y="184"/>
                  </a:lnTo>
                  <a:lnTo>
                    <a:pt x="270" y="172"/>
                  </a:lnTo>
                  <a:lnTo>
                    <a:pt x="272" y="158"/>
                  </a:lnTo>
                  <a:lnTo>
                    <a:pt x="274" y="146"/>
                  </a:lnTo>
                  <a:lnTo>
                    <a:pt x="274" y="146"/>
                  </a:lnTo>
                  <a:lnTo>
                    <a:pt x="272" y="132"/>
                  </a:lnTo>
                  <a:lnTo>
                    <a:pt x="270" y="120"/>
                  </a:lnTo>
                  <a:lnTo>
                    <a:pt x="268" y="108"/>
                  </a:lnTo>
                  <a:lnTo>
                    <a:pt x="264" y="96"/>
                  </a:lnTo>
                  <a:lnTo>
                    <a:pt x="258" y="86"/>
                  </a:lnTo>
                  <a:lnTo>
                    <a:pt x="252" y="74"/>
                  </a:lnTo>
                  <a:lnTo>
                    <a:pt x="236" y="56"/>
                  </a:lnTo>
                  <a:lnTo>
                    <a:pt x="216" y="40"/>
                  </a:lnTo>
                  <a:lnTo>
                    <a:pt x="206" y="34"/>
                  </a:lnTo>
                  <a:lnTo>
                    <a:pt x="196" y="28"/>
                  </a:lnTo>
                  <a:lnTo>
                    <a:pt x="184" y="24"/>
                  </a:lnTo>
                  <a:lnTo>
                    <a:pt x="172" y="20"/>
                  </a:lnTo>
                  <a:lnTo>
                    <a:pt x="158" y="18"/>
                  </a:lnTo>
                  <a:lnTo>
                    <a:pt x="146" y="18"/>
                  </a:lnTo>
                  <a:lnTo>
                    <a:pt x="14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0">
              <a:extLst>
                <a:ext uri="{FF2B5EF4-FFF2-40B4-BE49-F238E27FC236}">
                  <a16:creationId xmlns:a16="http://schemas.microsoft.com/office/drawing/2014/main" id="{E1D52DB7-42E3-4AC7-83AA-A3B252BE8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4" y="2246"/>
              <a:ext cx="192" cy="192"/>
            </a:xfrm>
            <a:custGeom>
              <a:avLst/>
              <a:gdLst>
                <a:gd name="T0" fmla="*/ 96 w 192"/>
                <a:gd name="T1" fmla="*/ 192 h 192"/>
                <a:gd name="T2" fmla="*/ 58 w 192"/>
                <a:gd name="T3" fmla="*/ 184 h 192"/>
                <a:gd name="T4" fmla="*/ 28 w 192"/>
                <a:gd name="T5" fmla="*/ 164 h 192"/>
                <a:gd name="T6" fmla="*/ 8 w 192"/>
                <a:gd name="T7" fmla="*/ 134 h 192"/>
                <a:gd name="T8" fmla="*/ 0 w 192"/>
                <a:gd name="T9" fmla="*/ 96 h 192"/>
                <a:gd name="T10" fmla="*/ 2 w 192"/>
                <a:gd name="T11" fmla="*/ 76 h 192"/>
                <a:gd name="T12" fmla="*/ 16 w 192"/>
                <a:gd name="T13" fmla="*/ 42 h 192"/>
                <a:gd name="T14" fmla="*/ 42 w 192"/>
                <a:gd name="T15" fmla="*/ 16 h 192"/>
                <a:gd name="T16" fmla="*/ 76 w 192"/>
                <a:gd name="T17" fmla="*/ 2 h 192"/>
                <a:gd name="T18" fmla="*/ 96 w 192"/>
                <a:gd name="T19" fmla="*/ 0 h 192"/>
                <a:gd name="T20" fmla="*/ 134 w 192"/>
                <a:gd name="T21" fmla="*/ 8 h 192"/>
                <a:gd name="T22" fmla="*/ 164 w 192"/>
                <a:gd name="T23" fmla="*/ 28 h 192"/>
                <a:gd name="T24" fmla="*/ 184 w 192"/>
                <a:gd name="T25" fmla="*/ 58 h 192"/>
                <a:gd name="T26" fmla="*/ 192 w 192"/>
                <a:gd name="T27" fmla="*/ 96 h 192"/>
                <a:gd name="T28" fmla="*/ 190 w 192"/>
                <a:gd name="T29" fmla="*/ 116 h 192"/>
                <a:gd name="T30" fmla="*/ 176 w 192"/>
                <a:gd name="T31" fmla="*/ 150 h 192"/>
                <a:gd name="T32" fmla="*/ 150 w 192"/>
                <a:gd name="T33" fmla="*/ 176 h 192"/>
                <a:gd name="T34" fmla="*/ 116 w 192"/>
                <a:gd name="T35" fmla="*/ 190 h 192"/>
                <a:gd name="T36" fmla="*/ 96 w 192"/>
                <a:gd name="T37" fmla="*/ 192 h 192"/>
                <a:gd name="T38" fmla="*/ 96 w 192"/>
                <a:gd name="T39" fmla="*/ 18 h 192"/>
                <a:gd name="T40" fmla="*/ 66 w 192"/>
                <a:gd name="T41" fmla="*/ 24 h 192"/>
                <a:gd name="T42" fmla="*/ 42 w 192"/>
                <a:gd name="T43" fmla="*/ 40 h 192"/>
                <a:gd name="T44" fmla="*/ 24 w 192"/>
                <a:gd name="T45" fmla="*/ 66 h 192"/>
                <a:gd name="T46" fmla="*/ 18 w 192"/>
                <a:gd name="T47" fmla="*/ 96 h 192"/>
                <a:gd name="T48" fmla="*/ 20 w 192"/>
                <a:gd name="T49" fmla="*/ 112 h 192"/>
                <a:gd name="T50" fmla="*/ 32 w 192"/>
                <a:gd name="T51" fmla="*/ 140 h 192"/>
                <a:gd name="T52" fmla="*/ 52 w 192"/>
                <a:gd name="T53" fmla="*/ 160 h 192"/>
                <a:gd name="T54" fmla="*/ 80 w 192"/>
                <a:gd name="T55" fmla="*/ 172 h 192"/>
                <a:gd name="T56" fmla="*/ 96 w 192"/>
                <a:gd name="T57" fmla="*/ 174 h 192"/>
                <a:gd name="T58" fmla="*/ 126 w 192"/>
                <a:gd name="T59" fmla="*/ 168 h 192"/>
                <a:gd name="T60" fmla="*/ 152 w 192"/>
                <a:gd name="T61" fmla="*/ 150 h 192"/>
                <a:gd name="T62" fmla="*/ 168 w 192"/>
                <a:gd name="T63" fmla="*/ 126 h 192"/>
                <a:gd name="T64" fmla="*/ 174 w 192"/>
                <a:gd name="T65" fmla="*/ 96 h 192"/>
                <a:gd name="T66" fmla="*/ 172 w 192"/>
                <a:gd name="T67" fmla="*/ 80 h 192"/>
                <a:gd name="T68" fmla="*/ 160 w 192"/>
                <a:gd name="T69" fmla="*/ 52 h 192"/>
                <a:gd name="T70" fmla="*/ 140 w 192"/>
                <a:gd name="T71" fmla="*/ 32 h 192"/>
                <a:gd name="T72" fmla="*/ 112 w 192"/>
                <a:gd name="T73" fmla="*/ 20 h 192"/>
                <a:gd name="T74" fmla="*/ 96 w 192"/>
                <a:gd name="T75" fmla="*/ 1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2" h="192">
                  <a:moveTo>
                    <a:pt x="96" y="192"/>
                  </a:moveTo>
                  <a:lnTo>
                    <a:pt x="96" y="192"/>
                  </a:lnTo>
                  <a:lnTo>
                    <a:pt x="76" y="190"/>
                  </a:lnTo>
                  <a:lnTo>
                    <a:pt x="58" y="184"/>
                  </a:lnTo>
                  <a:lnTo>
                    <a:pt x="42" y="176"/>
                  </a:lnTo>
                  <a:lnTo>
                    <a:pt x="28" y="164"/>
                  </a:lnTo>
                  <a:lnTo>
                    <a:pt x="16" y="150"/>
                  </a:lnTo>
                  <a:lnTo>
                    <a:pt x="8" y="134"/>
                  </a:lnTo>
                  <a:lnTo>
                    <a:pt x="2" y="11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76"/>
                  </a:lnTo>
                  <a:lnTo>
                    <a:pt x="8" y="58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8"/>
                  </a:lnTo>
                  <a:lnTo>
                    <a:pt x="76" y="2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4" y="8"/>
                  </a:lnTo>
                  <a:lnTo>
                    <a:pt x="150" y="16"/>
                  </a:lnTo>
                  <a:lnTo>
                    <a:pt x="164" y="28"/>
                  </a:lnTo>
                  <a:lnTo>
                    <a:pt x="176" y="42"/>
                  </a:lnTo>
                  <a:lnTo>
                    <a:pt x="184" y="58"/>
                  </a:lnTo>
                  <a:lnTo>
                    <a:pt x="190" y="76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190" y="116"/>
                  </a:lnTo>
                  <a:lnTo>
                    <a:pt x="184" y="134"/>
                  </a:lnTo>
                  <a:lnTo>
                    <a:pt x="176" y="150"/>
                  </a:lnTo>
                  <a:lnTo>
                    <a:pt x="164" y="164"/>
                  </a:lnTo>
                  <a:lnTo>
                    <a:pt x="150" y="176"/>
                  </a:lnTo>
                  <a:lnTo>
                    <a:pt x="134" y="184"/>
                  </a:lnTo>
                  <a:lnTo>
                    <a:pt x="116" y="190"/>
                  </a:lnTo>
                  <a:lnTo>
                    <a:pt x="96" y="192"/>
                  </a:lnTo>
                  <a:lnTo>
                    <a:pt x="96" y="192"/>
                  </a:lnTo>
                  <a:close/>
                  <a:moveTo>
                    <a:pt x="96" y="18"/>
                  </a:moveTo>
                  <a:lnTo>
                    <a:pt x="96" y="18"/>
                  </a:lnTo>
                  <a:lnTo>
                    <a:pt x="80" y="20"/>
                  </a:lnTo>
                  <a:lnTo>
                    <a:pt x="66" y="24"/>
                  </a:lnTo>
                  <a:lnTo>
                    <a:pt x="52" y="32"/>
                  </a:lnTo>
                  <a:lnTo>
                    <a:pt x="42" y="40"/>
                  </a:lnTo>
                  <a:lnTo>
                    <a:pt x="32" y="52"/>
                  </a:lnTo>
                  <a:lnTo>
                    <a:pt x="24" y="66"/>
                  </a:lnTo>
                  <a:lnTo>
                    <a:pt x="20" y="80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20" y="112"/>
                  </a:lnTo>
                  <a:lnTo>
                    <a:pt x="24" y="126"/>
                  </a:lnTo>
                  <a:lnTo>
                    <a:pt x="32" y="140"/>
                  </a:lnTo>
                  <a:lnTo>
                    <a:pt x="42" y="150"/>
                  </a:lnTo>
                  <a:lnTo>
                    <a:pt x="52" y="160"/>
                  </a:lnTo>
                  <a:lnTo>
                    <a:pt x="66" y="168"/>
                  </a:lnTo>
                  <a:lnTo>
                    <a:pt x="80" y="172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112" y="172"/>
                  </a:lnTo>
                  <a:lnTo>
                    <a:pt x="126" y="168"/>
                  </a:lnTo>
                  <a:lnTo>
                    <a:pt x="140" y="160"/>
                  </a:lnTo>
                  <a:lnTo>
                    <a:pt x="152" y="150"/>
                  </a:lnTo>
                  <a:lnTo>
                    <a:pt x="160" y="140"/>
                  </a:lnTo>
                  <a:lnTo>
                    <a:pt x="168" y="126"/>
                  </a:lnTo>
                  <a:lnTo>
                    <a:pt x="172" y="112"/>
                  </a:lnTo>
                  <a:lnTo>
                    <a:pt x="174" y="96"/>
                  </a:lnTo>
                  <a:lnTo>
                    <a:pt x="174" y="96"/>
                  </a:lnTo>
                  <a:lnTo>
                    <a:pt x="172" y="80"/>
                  </a:lnTo>
                  <a:lnTo>
                    <a:pt x="168" y="66"/>
                  </a:lnTo>
                  <a:lnTo>
                    <a:pt x="160" y="52"/>
                  </a:lnTo>
                  <a:lnTo>
                    <a:pt x="152" y="40"/>
                  </a:lnTo>
                  <a:lnTo>
                    <a:pt x="140" y="32"/>
                  </a:lnTo>
                  <a:lnTo>
                    <a:pt x="126" y="24"/>
                  </a:lnTo>
                  <a:lnTo>
                    <a:pt x="112" y="20"/>
                  </a:lnTo>
                  <a:lnTo>
                    <a:pt x="96" y="18"/>
                  </a:lnTo>
                  <a:lnTo>
                    <a:pt x="9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1">
              <a:extLst>
                <a:ext uri="{FF2B5EF4-FFF2-40B4-BE49-F238E27FC236}">
                  <a16:creationId xmlns:a16="http://schemas.microsoft.com/office/drawing/2014/main" id="{D6D48C67-08FA-4FE9-AA32-4B2FC49994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6" y="1916"/>
              <a:ext cx="140" cy="140"/>
            </a:xfrm>
            <a:custGeom>
              <a:avLst/>
              <a:gdLst>
                <a:gd name="T0" fmla="*/ 70 w 140"/>
                <a:gd name="T1" fmla="*/ 140 h 140"/>
                <a:gd name="T2" fmla="*/ 44 w 140"/>
                <a:gd name="T3" fmla="*/ 134 h 140"/>
                <a:gd name="T4" fmla="*/ 22 w 140"/>
                <a:gd name="T5" fmla="*/ 120 h 140"/>
                <a:gd name="T6" fmla="*/ 6 w 140"/>
                <a:gd name="T7" fmla="*/ 96 h 140"/>
                <a:gd name="T8" fmla="*/ 0 w 140"/>
                <a:gd name="T9" fmla="*/ 70 h 140"/>
                <a:gd name="T10" fmla="*/ 2 w 140"/>
                <a:gd name="T11" fmla="*/ 56 h 140"/>
                <a:gd name="T12" fmla="*/ 12 w 140"/>
                <a:gd name="T13" fmla="*/ 30 h 140"/>
                <a:gd name="T14" fmla="*/ 32 w 140"/>
                <a:gd name="T15" fmla="*/ 12 h 140"/>
                <a:gd name="T16" fmla="*/ 56 w 140"/>
                <a:gd name="T17" fmla="*/ 0 h 140"/>
                <a:gd name="T18" fmla="*/ 70 w 140"/>
                <a:gd name="T19" fmla="*/ 0 h 140"/>
                <a:gd name="T20" fmla="*/ 98 w 140"/>
                <a:gd name="T21" fmla="*/ 4 h 140"/>
                <a:gd name="T22" fmla="*/ 120 w 140"/>
                <a:gd name="T23" fmla="*/ 20 h 140"/>
                <a:gd name="T24" fmla="*/ 136 w 140"/>
                <a:gd name="T25" fmla="*/ 42 h 140"/>
                <a:gd name="T26" fmla="*/ 140 w 140"/>
                <a:gd name="T27" fmla="*/ 70 h 140"/>
                <a:gd name="T28" fmla="*/ 140 w 140"/>
                <a:gd name="T29" fmla="*/ 84 h 140"/>
                <a:gd name="T30" fmla="*/ 128 w 140"/>
                <a:gd name="T31" fmla="*/ 108 h 140"/>
                <a:gd name="T32" fmla="*/ 110 w 140"/>
                <a:gd name="T33" fmla="*/ 128 h 140"/>
                <a:gd name="T34" fmla="*/ 84 w 140"/>
                <a:gd name="T35" fmla="*/ 138 h 140"/>
                <a:gd name="T36" fmla="*/ 70 w 140"/>
                <a:gd name="T37" fmla="*/ 140 h 140"/>
                <a:gd name="T38" fmla="*/ 70 w 140"/>
                <a:gd name="T39" fmla="*/ 18 h 140"/>
                <a:gd name="T40" fmla="*/ 50 w 140"/>
                <a:gd name="T41" fmla="*/ 22 h 140"/>
                <a:gd name="T42" fmla="*/ 34 w 140"/>
                <a:gd name="T43" fmla="*/ 32 h 140"/>
                <a:gd name="T44" fmla="*/ 22 w 140"/>
                <a:gd name="T45" fmla="*/ 50 h 140"/>
                <a:gd name="T46" fmla="*/ 18 w 140"/>
                <a:gd name="T47" fmla="*/ 70 h 140"/>
                <a:gd name="T48" fmla="*/ 20 w 140"/>
                <a:gd name="T49" fmla="*/ 80 h 140"/>
                <a:gd name="T50" fmla="*/ 28 w 140"/>
                <a:gd name="T51" fmla="*/ 98 h 140"/>
                <a:gd name="T52" fmla="*/ 42 w 140"/>
                <a:gd name="T53" fmla="*/ 112 h 140"/>
                <a:gd name="T54" fmla="*/ 60 w 140"/>
                <a:gd name="T55" fmla="*/ 120 h 140"/>
                <a:gd name="T56" fmla="*/ 70 w 140"/>
                <a:gd name="T57" fmla="*/ 122 h 140"/>
                <a:gd name="T58" fmla="*/ 90 w 140"/>
                <a:gd name="T59" fmla="*/ 118 h 140"/>
                <a:gd name="T60" fmla="*/ 108 w 140"/>
                <a:gd name="T61" fmla="*/ 106 h 140"/>
                <a:gd name="T62" fmla="*/ 118 w 140"/>
                <a:gd name="T63" fmla="*/ 90 h 140"/>
                <a:gd name="T64" fmla="*/ 122 w 140"/>
                <a:gd name="T65" fmla="*/ 70 h 140"/>
                <a:gd name="T66" fmla="*/ 122 w 140"/>
                <a:gd name="T67" fmla="*/ 60 h 140"/>
                <a:gd name="T68" fmla="*/ 114 w 140"/>
                <a:gd name="T69" fmla="*/ 40 h 140"/>
                <a:gd name="T70" fmla="*/ 100 w 140"/>
                <a:gd name="T71" fmla="*/ 26 h 140"/>
                <a:gd name="T72" fmla="*/ 82 w 140"/>
                <a:gd name="T73" fmla="*/ 18 h 140"/>
                <a:gd name="T74" fmla="*/ 70 w 140"/>
                <a:gd name="T75" fmla="*/ 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0" h="140">
                  <a:moveTo>
                    <a:pt x="70" y="140"/>
                  </a:moveTo>
                  <a:lnTo>
                    <a:pt x="70" y="140"/>
                  </a:lnTo>
                  <a:lnTo>
                    <a:pt x="56" y="138"/>
                  </a:lnTo>
                  <a:lnTo>
                    <a:pt x="44" y="134"/>
                  </a:lnTo>
                  <a:lnTo>
                    <a:pt x="32" y="128"/>
                  </a:lnTo>
                  <a:lnTo>
                    <a:pt x="22" y="120"/>
                  </a:lnTo>
                  <a:lnTo>
                    <a:pt x="12" y="108"/>
                  </a:lnTo>
                  <a:lnTo>
                    <a:pt x="6" y="96"/>
                  </a:lnTo>
                  <a:lnTo>
                    <a:pt x="2" y="8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56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22" y="20"/>
                  </a:lnTo>
                  <a:lnTo>
                    <a:pt x="32" y="12"/>
                  </a:lnTo>
                  <a:lnTo>
                    <a:pt x="44" y="4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98" y="4"/>
                  </a:lnTo>
                  <a:lnTo>
                    <a:pt x="110" y="12"/>
                  </a:lnTo>
                  <a:lnTo>
                    <a:pt x="120" y="20"/>
                  </a:lnTo>
                  <a:lnTo>
                    <a:pt x="128" y="30"/>
                  </a:lnTo>
                  <a:lnTo>
                    <a:pt x="136" y="42"/>
                  </a:lnTo>
                  <a:lnTo>
                    <a:pt x="140" y="56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40" y="84"/>
                  </a:lnTo>
                  <a:lnTo>
                    <a:pt x="136" y="96"/>
                  </a:lnTo>
                  <a:lnTo>
                    <a:pt x="128" y="108"/>
                  </a:lnTo>
                  <a:lnTo>
                    <a:pt x="120" y="120"/>
                  </a:lnTo>
                  <a:lnTo>
                    <a:pt x="110" y="128"/>
                  </a:lnTo>
                  <a:lnTo>
                    <a:pt x="98" y="134"/>
                  </a:lnTo>
                  <a:lnTo>
                    <a:pt x="84" y="138"/>
                  </a:lnTo>
                  <a:lnTo>
                    <a:pt x="70" y="140"/>
                  </a:lnTo>
                  <a:lnTo>
                    <a:pt x="70" y="140"/>
                  </a:lnTo>
                  <a:close/>
                  <a:moveTo>
                    <a:pt x="70" y="18"/>
                  </a:moveTo>
                  <a:lnTo>
                    <a:pt x="70" y="18"/>
                  </a:lnTo>
                  <a:lnTo>
                    <a:pt x="60" y="18"/>
                  </a:lnTo>
                  <a:lnTo>
                    <a:pt x="50" y="22"/>
                  </a:lnTo>
                  <a:lnTo>
                    <a:pt x="42" y="26"/>
                  </a:lnTo>
                  <a:lnTo>
                    <a:pt x="34" y="32"/>
                  </a:lnTo>
                  <a:lnTo>
                    <a:pt x="28" y="40"/>
                  </a:lnTo>
                  <a:lnTo>
                    <a:pt x="22" y="50"/>
                  </a:lnTo>
                  <a:lnTo>
                    <a:pt x="20" y="6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20" y="80"/>
                  </a:lnTo>
                  <a:lnTo>
                    <a:pt x="22" y="90"/>
                  </a:lnTo>
                  <a:lnTo>
                    <a:pt x="28" y="98"/>
                  </a:lnTo>
                  <a:lnTo>
                    <a:pt x="34" y="106"/>
                  </a:lnTo>
                  <a:lnTo>
                    <a:pt x="42" y="112"/>
                  </a:lnTo>
                  <a:lnTo>
                    <a:pt x="50" y="118"/>
                  </a:lnTo>
                  <a:lnTo>
                    <a:pt x="60" y="120"/>
                  </a:lnTo>
                  <a:lnTo>
                    <a:pt x="70" y="122"/>
                  </a:lnTo>
                  <a:lnTo>
                    <a:pt x="70" y="122"/>
                  </a:lnTo>
                  <a:lnTo>
                    <a:pt x="82" y="120"/>
                  </a:lnTo>
                  <a:lnTo>
                    <a:pt x="90" y="118"/>
                  </a:lnTo>
                  <a:lnTo>
                    <a:pt x="100" y="112"/>
                  </a:lnTo>
                  <a:lnTo>
                    <a:pt x="108" y="106"/>
                  </a:lnTo>
                  <a:lnTo>
                    <a:pt x="114" y="98"/>
                  </a:lnTo>
                  <a:lnTo>
                    <a:pt x="118" y="90"/>
                  </a:lnTo>
                  <a:lnTo>
                    <a:pt x="122" y="80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22" y="60"/>
                  </a:lnTo>
                  <a:lnTo>
                    <a:pt x="118" y="50"/>
                  </a:lnTo>
                  <a:lnTo>
                    <a:pt x="114" y="40"/>
                  </a:lnTo>
                  <a:lnTo>
                    <a:pt x="108" y="32"/>
                  </a:lnTo>
                  <a:lnTo>
                    <a:pt x="100" y="26"/>
                  </a:lnTo>
                  <a:lnTo>
                    <a:pt x="90" y="22"/>
                  </a:lnTo>
                  <a:lnTo>
                    <a:pt x="82" y="18"/>
                  </a:lnTo>
                  <a:lnTo>
                    <a:pt x="70" y="18"/>
                  </a:lnTo>
                  <a:lnTo>
                    <a:pt x="7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2">
              <a:extLst>
                <a:ext uri="{FF2B5EF4-FFF2-40B4-BE49-F238E27FC236}">
                  <a16:creationId xmlns:a16="http://schemas.microsoft.com/office/drawing/2014/main" id="{E2431A9C-D6D3-488A-A807-CC1E472544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4" y="2556"/>
              <a:ext cx="176" cy="174"/>
            </a:xfrm>
            <a:custGeom>
              <a:avLst/>
              <a:gdLst>
                <a:gd name="T0" fmla="*/ 88 w 176"/>
                <a:gd name="T1" fmla="*/ 174 h 174"/>
                <a:gd name="T2" fmla="*/ 54 w 176"/>
                <a:gd name="T3" fmla="*/ 166 h 174"/>
                <a:gd name="T4" fmla="*/ 26 w 176"/>
                <a:gd name="T5" fmla="*/ 148 h 174"/>
                <a:gd name="T6" fmla="*/ 8 w 176"/>
                <a:gd name="T7" fmla="*/ 120 h 174"/>
                <a:gd name="T8" fmla="*/ 0 w 176"/>
                <a:gd name="T9" fmla="*/ 86 h 174"/>
                <a:gd name="T10" fmla="*/ 2 w 176"/>
                <a:gd name="T11" fmla="*/ 68 h 174"/>
                <a:gd name="T12" fmla="*/ 16 w 176"/>
                <a:gd name="T13" fmla="*/ 38 h 174"/>
                <a:gd name="T14" fmla="*/ 38 w 176"/>
                <a:gd name="T15" fmla="*/ 14 h 174"/>
                <a:gd name="T16" fmla="*/ 70 w 176"/>
                <a:gd name="T17" fmla="*/ 0 h 174"/>
                <a:gd name="T18" fmla="*/ 88 w 176"/>
                <a:gd name="T19" fmla="*/ 0 h 174"/>
                <a:gd name="T20" fmla="*/ 122 w 176"/>
                <a:gd name="T21" fmla="*/ 6 h 174"/>
                <a:gd name="T22" fmla="*/ 150 w 176"/>
                <a:gd name="T23" fmla="*/ 24 h 174"/>
                <a:gd name="T24" fmla="*/ 168 w 176"/>
                <a:gd name="T25" fmla="*/ 52 h 174"/>
                <a:gd name="T26" fmla="*/ 176 w 176"/>
                <a:gd name="T27" fmla="*/ 86 h 174"/>
                <a:gd name="T28" fmla="*/ 174 w 176"/>
                <a:gd name="T29" fmla="*/ 104 h 174"/>
                <a:gd name="T30" fmla="*/ 160 w 176"/>
                <a:gd name="T31" fmla="*/ 136 h 174"/>
                <a:gd name="T32" fmla="*/ 136 w 176"/>
                <a:gd name="T33" fmla="*/ 158 h 174"/>
                <a:gd name="T34" fmla="*/ 106 w 176"/>
                <a:gd name="T35" fmla="*/ 172 h 174"/>
                <a:gd name="T36" fmla="*/ 88 w 176"/>
                <a:gd name="T37" fmla="*/ 174 h 174"/>
                <a:gd name="T38" fmla="*/ 88 w 176"/>
                <a:gd name="T39" fmla="*/ 18 h 174"/>
                <a:gd name="T40" fmla="*/ 60 w 176"/>
                <a:gd name="T41" fmla="*/ 22 h 174"/>
                <a:gd name="T42" fmla="*/ 38 w 176"/>
                <a:gd name="T43" fmla="*/ 38 h 174"/>
                <a:gd name="T44" fmla="*/ 24 w 176"/>
                <a:gd name="T45" fmla="*/ 60 h 174"/>
                <a:gd name="T46" fmla="*/ 18 w 176"/>
                <a:gd name="T47" fmla="*/ 86 h 174"/>
                <a:gd name="T48" fmla="*/ 20 w 176"/>
                <a:gd name="T49" fmla="*/ 100 h 174"/>
                <a:gd name="T50" fmla="*/ 30 w 176"/>
                <a:gd name="T51" fmla="*/ 126 h 174"/>
                <a:gd name="T52" fmla="*/ 50 w 176"/>
                <a:gd name="T53" fmla="*/ 144 h 174"/>
                <a:gd name="T54" fmla="*/ 74 w 176"/>
                <a:gd name="T55" fmla="*/ 154 h 174"/>
                <a:gd name="T56" fmla="*/ 88 w 176"/>
                <a:gd name="T57" fmla="*/ 156 h 174"/>
                <a:gd name="T58" fmla="*/ 114 w 176"/>
                <a:gd name="T59" fmla="*/ 150 h 174"/>
                <a:gd name="T60" fmla="*/ 136 w 176"/>
                <a:gd name="T61" fmla="*/ 136 h 174"/>
                <a:gd name="T62" fmla="*/ 152 w 176"/>
                <a:gd name="T63" fmla="*/ 114 h 174"/>
                <a:gd name="T64" fmla="*/ 158 w 176"/>
                <a:gd name="T65" fmla="*/ 86 h 174"/>
                <a:gd name="T66" fmla="*/ 156 w 176"/>
                <a:gd name="T67" fmla="*/ 72 h 174"/>
                <a:gd name="T68" fmla="*/ 146 w 176"/>
                <a:gd name="T69" fmla="*/ 48 h 174"/>
                <a:gd name="T70" fmla="*/ 126 w 176"/>
                <a:gd name="T71" fmla="*/ 28 h 174"/>
                <a:gd name="T72" fmla="*/ 102 w 176"/>
                <a:gd name="T73" fmla="*/ 18 h 174"/>
                <a:gd name="T74" fmla="*/ 88 w 176"/>
                <a:gd name="T75" fmla="*/ 1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" h="174">
                  <a:moveTo>
                    <a:pt x="88" y="174"/>
                  </a:moveTo>
                  <a:lnTo>
                    <a:pt x="88" y="174"/>
                  </a:lnTo>
                  <a:lnTo>
                    <a:pt x="70" y="172"/>
                  </a:lnTo>
                  <a:lnTo>
                    <a:pt x="54" y="166"/>
                  </a:lnTo>
                  <a:lnTo>
                    <a:pt x="38" y="158"/>
                  </a:lnTo>
                  <a:lnTo>
                    <a:pt x="26" y="148"/>
                  </a:lnTo>
                  <a:lnTo>
                    <a:pt x="16" y="136"/>
                  </a:lnTo>
                  <a:lnTo>
                    <a:pt x="8" y="120"/>
                  </a:lnTo>
                  <a:lnTo>
                    <a:pt x="2" y="104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" y="68"/>
                  </a:lnTo>
                  <a:lnTo>
                    <a:pt x="8" y="52"/>
                  </a:lnTo>
                  <a:lnTo>
                    <a:pt x="16" y="38"/>
                  </a:lnTo>
                  <a:lnTo>
                    <a:pt x="26" y="24"/>
                  </a:lnTo>
                  <a:lnTo>
                    <a:pt x="38" y="14"/>
                  </a:lnTo>
                  <a:lnTo>
                    <a:pt x="54" y="6"/>
                  </a:lnTo>
                  <a:lnTo>
                    <a:pt x="70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106" y="0"/>
                  </a:lnTo>
                  <a:lnTo>
                    <a:pt x="122" y="6"/>
                  </a:lnTo>
                  <a:lnTo>
                    <a:pt x="136" y="14"/>
                  </a:lnTo>
                  <a:lnTo>
                    <a:pt x="150" y="24"/>
                  </a:lnTo>
                  <a:lnTo>
                    <a:pt x="160" y="38"/>
                  </a:lnTo>
                  <a:lnTo>
                    <a:pt x="168" y="52"/>
                  </a:lnTo>
                  <a:lnTo>
                    <a:pt x="174" y="68"/>
                  </a:lnTo>
                  <a:lnTo>
                    <a:pt x="176" y="86"/>
                  </a:lnTo>
                  <a:lnTo>
                    <a:pt x="176" y="86"/>
                  </a:lnTo>
                  <a:lnTo>
                    <a:pt x="174" y="104"/>
                  </a:lnTo>
                  <a:lnTo>
                    <a:pt x="168" y="120"/>
                  </a:lnTo>
                  <a:lnTo>
                    <a:pt x="160" y="136"/>
                  </a:lnTo>
                  <a:lnTo>
                    <a:pt x="150" y="148"/>
                  </a:lnTo>
                  <a:lnTo>
                    <a:pt x="136" y="158"/>
                  </a:lnTo>
                  <a:lnTo>
                    <a:pt x="122" y="166"/>
                  </a:lnTo>
                  <a:lnTo>
                    <a:pt x="106" y="172"/>
                  </a:lnTo>
                  <a:lnTo>
                    <a:pt x="88" y="174"/>
                  </a:lnTo>
                  <a:lnTo>
                    <a:pt x="88" y="174"/>
                  </a:lnTo>
                  <a:close/>
                  <a:moveTo>
                    <a:pt x="88" y="18"/>
                  </a:moveTo>
                  <a:lnTo>
                    <a:pt x="88" y="18"/>
                  </a:lnTo>
                  <a:lnTo>
                    <a:pt x="74" y="18"/>
                  </a:lnTo>
                  <a:lnTo>
                    <a:pt x="60" y="22"/>
                  </a:lnTo>
                  <a:lnTo>
                    <a:pt x="50" y="28"/>
                  </a:lnTo>
                  <a:lnTo>
                    <a:pt x="38" y="38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20" y="72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20" y="100"/>
                  </a:lnTo>
                  <a:lnTo>
                    <a:pt x="24" y="114"/>
                  </a:lnTo>
                  <a:lnTo>
                    <a:pt x="30" y="126"/>
                  </a:lnTo>
                  <a:lnTo>
                    <a:pt x="38" y="136"/>
                  </a:lnTo>
                  <a:lnTo>
                    <a:pt x="50" y="144"/>
                  </a:lnTo>
                  <a:lnTo>
                    <a:pt x="60" y="150"/>
                  </a:lnTo>
                  <a:lnTo>
                    <a:pt x="74" y="154"/>
                  </a:lnTo>
                  <a:lnTo>
                    <a:pt x="88" y="156"/>
                  </a:lnTo>
                  <a:lnTo>
                    <a:pt x="88" y="156"/>
                  </a:lnTo>
                  <a:lnTo>
                    <a:pt x="102" y="154"/>
                  </a:lnTo>
                  <a:lnTo>
                    <a:pt x="114" y="150"/>
                  </a:lnTo>
                  <a:lnTo>
                    <a:pt x="126" y="144"/>
                  </a:lnTo>
                  <a:lnTo>
                    <a:pt x="136" y="136"/>
                  </a:lnTo>
                  <a:lnTo>
                    <a:pt x="146" y="126"/>
                  </a:lnTo>
                  <a:lnTo>
                    <a:pt x="152" y="114"/>
                  </a:lnTo>
                  <a:lnTo>
                    <a:pt x="156" y="100"/>
                  </a:lnTo>
                  <a:lnTo>
                    <a:pt x="158" y="86"/>
                  </a:lnTo>
                  <a:lnTo>
                    <a:pt x="158" y="86"/>
                  </a:lnTo>
                  <a:lnTo>
                    <a:pt x="156" y="72"/>
                  </a:lnTo>
                  <a:lnTo>
                    <a:pt x="152" y="60"/>
                  </a:lnTo>
                  <a:lnTo>
                    <a:pt x="146" y="48"/>
                  </a:lnTo>
                  <a:lnTo>
                    <a:pt x="136" y="38"/>
                  </a:lnTo>
                  <a:lnTo>
                    <a:pt x="126" y="28"/>
                  </a:lnTo>
                  <a:lnTo>
                    <a:pt x="114" y="22"/>
                  </a:lnTo>
                  <a:lnTo>
                    <a:pt x="102" y="18"/>
                  </a:lnTo>
                  <a:lnTo>
                    <a:pt x="88" y="18"/>
                  </a:lnTo>
                  <a:lnTo>
                    <a:pt x="8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3">
              <a:extLst>
                <a:ext uri="{FF2B5EF4-FFF2-40B4-BE49-F238E27FC236}">
                  <a16:creationId xmlns:a16="http://schemas.microsoft.com/office/drawing/2014/main" id="{BBE64F3C-751D-4C68-8989-75E6BC7041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8" y="2086"/>
              <a:ext cx="140" cy="140"/>
            </a:xfrm>
            <a:custGeom>
              <a:avLst/>
              <a:gdLst>
                <a:gd name="T0" fmla="*/ 70 w 140"/>
                <a:gd name="T1" fmla="*/ 140 h 140"/>
                <a:gd name="T2" fmla="*/ 42 w 140"/>
                <a:gd name="T3" fmla="*/ 134 h 140"/>
                <a:gd name="T4" fmla="*/ 20 w 140"/>
                <a:gd name="T5" fmla="*/ 118 h 140"/>
                <a:gd name="T6" fmla="*/ 4 w 140"/>
                <a:gd name="T7" fmla="*/ 96 h 140"/>
                <a:gd name="T8" fmla="*/ 0 w 140"/>
                <a:gd name="T9" fmla="*/ 70 h 140"/>
                <a:gd name="T10" fmla="*/ 0 w 140"/>
                <a:gd name="T11" fmla="*/ 56 h 140"/>
                <a:gd name="T12" fmla="*/ 12 w 140"/>
                <a:gd name="T13" fmla="*/ 30 h 140"/>
                <a:gd name="T14" fmla="*/ 30 w 140"/>
                <a:gd name="T15" fmla="*/ 12 h 140"/>
                <a:gd name="T16" fmla="*/ 56 w 140"/>
                <a:gd name="T17" fmla="*/ 0 h 140"/>
                <a:gd name="T18" fmla="*/ 70 w 140"/>
                <a:gd name="T19" fmla="*/ 0 h 140"/>
                <a:gd name="T20" fmla="*/ 96 w 140"/>
                <a:gd name="T21" fmla="*/ 4 h 140"/>
                <a:gd name="T22" fmla="*/ 120 w 140"/>
                <a:gd name="T23" fmla="*/ 20 h 140"/>
                <a:gd name="T24" fmla="*/ 134 w 140"/>
                <a:gd name="T25" fmla="*/ 42 h 140"/>
                <a:gd name="T26" fmla="*/ 140 w 140"/>
                <a:gd name="T27" fmla="*/ 70 h 140"/>
                <a:gd name="T28" fmla="*/ 138 w 140"/>
                <a:gd name="T29" fmla="*/ 84 h 140"/>
                <a:gd name="T30" fmla="*/ 128 w 140"/>
                <a:gd name="T31" fmla="*/ 108 h 140"/>
                <a:gd name="T32" fmla="*/ 108 w 140"/>
                <a:gd name="T33" fmla="*/ 128 h 140"/>
                <a:gd name="T34" fmla="*/ 84 w 140"/>
                <a:gd name="T35" fmla="*/ 138 h 140"/>
                <a:gd name="T36" fmla="*/ 70 w 140"/>
                <a:gd name="T37" fmla="*/ 140 h 140"/>
                <a:gd name="T38" fmla="*/ 70 w 140"/>
                <a:gd name="T39" fmla="*/ 18 h 140"/>
                <a:gd name="T40" fmla="*/ 50 w 140"/>
                <a:gd name="T41" fmla="*/ 22 h 140"/>
                <a:gd name="T42" fmla="*/ 32 w 140"/>
                <a:gd name="T43" fmla="*/ 32 h 140"/>
                <a:gd name="T44" fmla="*/ 22 w 140"/>
                <a:gd name="T45" fmla="*/ 48 h 140"/>
                <a:gd name="T46" fmla="*/ 18 w 140"/>
                <a:gd name="T47" fmla="*/ 70 h 140"/>
                <a:gd name="T48" fmla="*/ 18 w 140"/>
                <a:gd name="T49" fmla="*/ 80 h 140"/>
                <a:gd name="T50" fmla="*/ 26 w 140"/>
                <a:gd name="T51" fmla="*/ 98 h 140"/>
                <a:gd name="T52" fmla="*/ 40 w 140"/>
                <a:gd name="T53" fmla="*/ 112 h 140"/>
                <a:gd name="T54" fmla="*/ 60 w 140"/>
                <a:gd name="T55" fmla="*/ 120 h 140"/>
                <a:gd name="T56" fmla="*/ 70 w 140"/>
                <a:gd name="T57" fmla="*/ 122 h 140"/>
                <a:gd name="T58" fmla="*/ 90 w 140"/>
                <a:gd name="T59" fmla="*/ 118 h 140"/>
                <a:gd name="T60" fmla="*/ 106 w 140"/>
                <a:gd name="T61" fmla="*/ 106 h 140"/>
                <a:gd name="T62" fmla="*/ 118 w 140"/>
                <a:gd name="T63" fmla="*/ 90 h 140"/>
                <a:gd name="T64" fmla="*/ 122 w 140"/>
                <a:gd name="T65" fmla="*/ 70 h 140"/>
                <a:gd name="T66" fmla="*/ 120 w 140"/>
                <a:gd name="T67" fmla="*/ 58 h 140"/>
                <a:gd name="T68" fmla="*/ 112 w 140"/>
                <a:gd name="T69" fmla="*/ 40 h 140"/>
                <a:gd name="T70" fmla="*/ 98 w 140"/>
                <a:gd name="T71" fmla="*/ 26 h 140"/>
                <a:gd name="T72" fmla="*/ 80 w 140"/>
                <a:gd name="T73" fmla="*/ 18 h 140"/>
                <a:gd name="T74" fmla="*/ 70 w 140"/>
                <a:gd name="T75" fmla="*/ 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0" h="140">
                  <a:moveTo>
                    <a:pt x="70" y="140"/>
                  </a:moveTo>
                  <a:lnTo>
                    <a:pt x="70" y="140"/>
                  </a:lnTo>
                  <a:lnTo>
                    <a:pt x="56" y="138"/>
                  </a:lnTo>
                  <a:lnTo>
                    <a:pt x="42" y="134"/>
                  </a:lnTo>
                  <a:lnTo>
                    <a:pt x="30" y="128"/>
                  </a:lnTo>
                  <a:lnTo>
                    <a:pt x="20" y="118"/>
                  </a:lnTo>
                  <a:lnTo>
                    <a:pt x="12" y="108"/>
                  </a:lnTo>
                  <a:lnTo>
                    <a:pt x="4" y="96"/>
                  </a:lnTo>
                  <a:lnTo>
                    <a:pt x="0" y="8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6"/>
                  </a:lnTo>
                  <a:lnTo>
                    <a:pt x="4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96" y="4"/>
                  </a:lnTo>
                  <a:lnTo>
                    <a:pt x="108" y="12"/>
                  </a:lnTo>
                  <a:lnTo>
                    <a:pt x="120" y="20"/>
                  </a:lnTo>
                  <a:lnTo>
                    <a:pt x="128" y="30"/>
                  </a:lnTo>
                  <a:lnTo>
                    <a:pt x="134" y="42"/>
                  </a:lnTo>
                  <a:lnTo>
                    <a:pt x="138" y="56"/>
                  </a:lnTo>
                  <a:lnTo>
                    <a:pt x="140" y="70"/>
                  </a:lnTo>
                  <a:lnTo>
                    <a:pt x="140" y="70"/>
                  </a:lnTo>
                  <a:lnTo>
                    <a:pt x="138" y="84"/>
                  </a:lnTo>
                  <a:lnTo>
                    <a:pt x="134" y="96"/>
                  </a:lnTo>
                  <a:lnTo>
                    <a:pt x="128" y="108"/>
                  </a:lnTo>
                  <a:lnTo>
                    <a:pt x="120" y="118"/>
                  </a:lnTo>
                  <a:lnTo>
                    <a:pt x="108" y="128"/>
                  </a:lnTo>
                  <a:lnTo>
                    <a:pt x="96" y="134"/>
                  </a:lnTo>
                  <a:lnTo>
                    <a:pt x="84" y="138"/>
                  </a:lnTo>
                  <a:lnTo>
                    <a:pt x="70" y="140"/>
                  </a:lnTo>
                  <a:lnTo>
                    <a:pt x="70" y="140"/>
                  </a:lnTo>
                  <a:close/>
                  <a:moveTo>
                    <a:pt x="70" y="18"/>
                  </a:moveTo>
                  <a:lnTo>
                    <a:pt x="70" y="18"/>
                  </a:lnTo>
                  <a:lnTo>
                    <a:pt x="60" y="18"/>
                  </a:lnTo>
                  <a:lnTo>
                    <a:pt x="50" y="22"/>
                  </a:lnTo>
                  <a:lnTo>
                    <a:pt x="40" y="26"/>
                  </a:lnTo>
                  <a:lnTo>
                    <a:pt x="32" y="32"/>
                  </a:lnTo>
                  <a:lnTo>
                    <a:pt x="26" y="40"/>
                  </a:lnTo>
                  <a:lnTo>
                    <a:pt x="22" y="48"/>
                  </a:lnTo>
                  <a:lnTo>
                    <a:pt x="18" y="58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80"/>
                  </a:lnTo>
                  <a:lnTo>
                    <a:pt x="22" y="90"/>
                  </a:lnTo>
                  <a:lnTo>
                    <a:pt x="26" y="98"/>
                  </a:lnTo>
                  <a:lnTo>
                    <a:pt x="32" y="106"/>
                  </a:lnTo>
                  <a:lnTo>
                    <a:pt x="40" y="112"/>
                  </a:lnTo>
                  <a:lnTo>
                    <a:pt x="50" y="118"/>
                  </a:lnTo>
                  <a:lnTo>
                    <a:pt x="60" y="120"/>
                  </a:lnTo>
                  <a:lnTo>
                    <a:pt x="70" y="122"/>
                  </a:lnTo>
                  <a:lnTo>
                    <a:pt x="70" y="122"/>
                  </a:lnTo>
                  <a:lnTo>
                    <a:pt x="80" y="120"/>
                  </a:lnTo>
                  <a:lnTo>
                    <a:pt x="90" y="118"/>
                  </a:lnTo>
                  <a:lnTo>
                    <a:pt x="98" y="112"/>
                  </a:lnTo>
                  <a:lnTo>
                    <a:pt x="106" y="106"/>
                  </a:lnTo>
                  <a:lnTo>
                    <a:pt x="112" y="98"/>
                  </a:lnTo>
                  <a:lnTo>
                    <a:pt x="118" y="90"/>
                  </a:lnTo>
                  <a:lnTo>
                    <a:pt x="120" y="80"/>
                  </a:lnTo>
                  <a:lnTo>
                    <a:pt x="122" y="70"/>
                  </a:lnTo>
                  <a:lnTo>
                    <a:pt x="122" y="70"/>
                  </a:lnTo>
                  <a:lnTo>
                    <a:pt x="120" y="58"/>
                  </a:lnTo>
                  <a:lnTo>
                    <a:pt x="118" y="48"/>
                  </a:lnTo>
                  <a:lnTo>
                    <a:pt x="112" y="40"/>
                  </a:lnTo>
                  <a:lnTo>
                    <a:pt x="106" y="32"/>
                  </a:lnTo>
                  <a:lnTo>
                    <a:pt x="98" y="26"/>
                  </a:lnTo>
                  <a:lnTo>
                    <a:pt x="90" y="22"/>
                  </a:lnTo>
                  <a:lnTo>
                    <a:pt x="80" y="18"/>
                  </a:lnTo>
                  <a:lnTo>
                    <a:pt x="70" y="18"/>
                  </a:lnTo>
                  <a:lnTo>
                    <a:pt x="7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54">
              <a:extLst>
                <a:ext uri="{FF2B5EF4-FFF2-40B4-BE49-F238E27FC236}">
                  <a16:creationId xmlns:a16="http://schemas.microsoft.com/office/drawing/2014/main" id="{8141088D-29D4-45AE-925F-6FE5A7353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8" y="2332"/>
              <a:ext cx="154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5">
              <a:extLst>
                <a:ext uri="{FF2B5EF4-FFF2-40B4-BE49-F238E27FC236}">
                  <a16:creationId xmlns:a16="http://schemas.microsoft.com/office/drawing/2014/main" id="{415BBB6C-0DB2-4AE0-90C9-4BD67E8AC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2032"/>
              <a:ext cx="134" cy="194"/>
            </a:xfrm>
            <a:custGeom>
              <a:avLst/>
              <a:gdLst>
                <a:gd name="T0" fmla="*/ 14 w 134"/>
                <a:gd name="T1" fmla="*/ 194 h 194"/>
                <a:gd name="T2" fmla="*/ 0 w 134"/>
                <a:gd name="T3" fmla="*/ 184 h 194"/>
                <a:gd name="T4" fmla="*/ 118 w 134"/>
                <a:gd name="T5" fmla="*/ 0 h 194"/>
                <a:gd name="T6" fmla="*/ 134 w 134"/>
                <a:gd name="T7" fmla="*/ 8 h 194"/>
                <a:gd name="T8" fmla="*/ 14 w 134"/>
                <a:gd name="T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94">
                  <a:moveTo>
                    <a:pt x="14" y="194"/>
                  </a:moveTo>
                  <a:lnTo>
                    <a:pt x="0" y="184"/>
                  </a:lnTo>
                  <a:lnTo>
                    <a:pt x="118" y="0"/>
                  </a:lnTo>
                  <a:lnTo>
                    <a:pt x="134" y="8"/>
                  </a:lnTo>
                  <a:lnTo>
                    <a:pt x="14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6">
              <a:extLst>
                <a:ext uri="{FF2B5EF4-FFF2-40B4-BE49-F238E27FC236}">
                  <a16:creationId xmlns:a16="http://schemas.microsoft.com/office/drawing/2014/main" id="{B77FC447-B0AB-42DF-A313-55419C412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" y="2178"/>
              <a:ext cx="168" cy="108"/>
            </a:xfrm>
            <a:custGeom>
              <a:avLst/>
              <a:gdLst>
                <a:gd name="T0" fmla="*/ 158 w 168"/>
                <a:gd name="T1" fmla="*/ 108 h 108"/>
                <a:gd name="T2" fmla="*/ 0 w 168"/>
                <a:gd name="T3" fmla="*/ 14 h 108"/>
                <a:gd name="T4" fmla="*/ 10 w 168"/>
                <a:gd name="T5" fmla="*/ 0 h 108"/>
                <a:gd name="T6" fmla="*/ 168 w 168"/>
                <a:gd name="T7" fmla="*/ 92 h 108"/>
                <a:gd name="T8" fmla="*/ 158 w 168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08">
                  <a:moveTo>
                    <a:pt x="158" y="108"/>
                  </a:moveTo>
                  <a:lnTo>
                    <a:pt x="0" y="14"/>
                  </a:lnTo>
                  <a:lnTo>
                    <a:pt x="10" y="0"/>
                  </a:lnTo>
                  <a:lnTo>
                    <a:pt x="168" y="92"/>
                  </a:lnTo>
                  <a:lnTo>
                    <a:pt x="15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7">
              <a:extLst>
                <a:ext uri="{FF2B5EF4-FFF2-40B4-BE49-F238E27FC236}">
                  <a16:creationId xmlns:a16="http://schemas.microsoft.com/office/drawing/2014/main" id="{756B40B4-76C0-4E1D-B116-2F7F0CA37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4" y="2442"/>
              <a:ext cx="126" cy="150"/>
            </a:xfrm>
            <a:custGeom>
              <a:avLst/>
              <a:gdLst>
                <a:gd name="T0" fmla="*/ 14 w 126"/>
                <a:gd name="T1" fmla="*/ 150 h 150"/>
                <a:gd name="T2" fmla="*/ 0 w 126"/>
                <a:gd name="T3" fmla="*/ 138 h 150"/>
                <a:gd name="T4" fmla="*/ 112 w 126"/>
                <a:gd name="T5" fmla="*/ 0 h 150"/>
                <a:gd name="T6" fmla="*/ 126 w 126"/>
                <a:gd name="T7" fmla="*/ 12 h 150"/>
                <a:gd name="T8" fmla="*/ 14 w 126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50">
                  <a:moveTo>
                    <a:pt x="14" y="150"/>
                  </a:moveTo>
                  <a:lnTo>
                    <a:pt x="0" y="138"/>
                  </a:lnTo>
                  <a:lnTo>
                    <a:pt x="112" y="0"/>
                  </a:lnTo>
                  <a:lnTo>
                    <a:pt x="126" y="12"/>
                  </a:lnTo>
                  <a:lnTo>
                    <a:pt x="14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8">
              <a:extLst>
                <a:ext uri="{FF2B5EF4-FFF2-40B4-BE49-F238E27FC236}">
                  <a16:creationId xmlns:a16="http://schemas.microsoft.com/office/drawing/2014/main" id="{15011E64-8DBF-4FF9-9C5D-E580437ED0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2" y="2586"/>
              <a:ext cx="124" cy="126"/>
            </a:xfrm>
            <a:custGeom>
              <a:avLst/>
              <a:gdLst>
                <a:gd name="T0" fmla="*/ 62 w 124"/>
                <a:gd name="T1" fmla="*/ 126 h 126"/>
                <a:gd name="T2" fmla="*/ 38 w 124"/>
                <a:gd name="T3" fmla="*/ 122 h 126"/>
                <a:gd name="T4" fmla="*/ 18 w 124"/>
                <a:gd name="T5" fmla="*/ 108 h 126"/>
                <a:gd name="T6" fmla="*/ 4 w 124"/>
                <a:gd name="T7" fmla="*/ 88 h 126"/>
                <a:gd name="T8" fmla="*/ 0 w 124"/>
                <a:gd name="T9" fmla="*/ 64 h 126"/>
                <a:gd name="T10" fmla="*/ 0 w 124"/>
                <a:gd name="T11" fmla="*/ 50 h 126"/>
                <a:gd name="T12" fmla="*/ 10 w 124"/>
                <a:gd name="T13" fmla="*/ 28 h 126"/>
                <a:gd name="T14" fmla="*/ 26 w 124"/>
                <a:gd name="T15" fmla="*/ 12 h 126"/>
                <a:gd name="T16" fmla="*/ 50 w 124"/>
                <a:gd name="T17" fmla="*/ 2 h 126"/>
                <a:gd name="T18" fmla="*/ 62 w 124"/>
                <a:gd name="T19" fmla="*/ 0 h 126"/>
                <a:gd name="T20" fmla="*/ 86 w 124"/>
                <a:gd name="T21" fmla="*/ 6 h 126"/>
                <a:gd name="T22" fmla="*/ 106 w 124"/>
                <a:gd name="T23" fmla="*/ 20 h 126"/>
                <a:gd name="T24" fmla="*/ 120 w 124"/>
                <a:gd name="T25" fmla="*/ 40 h 126"/>
                <a:gd name="T26" fmla="*/ 124 w 124"/>
                <a:gd name="T27" fmla="*/ 64 h 126"/>
                <a:gd name="T28" fmla="*/ 122 w 124"/>
                <a:gd name="T29" fmla="*/ 76 h 126"/>
                <a:gd name="T30" fmla="*/ 114 w 124"/>
                <a:gd name="T31" fmla="*/ 98 h 126"/>
                <a:gd name="T32" fmla="*/ 96 w 124"/>
                <a:gd name="T33" fmla="*/ 116 h 126"/>
                <a:gd name="T34" fmla="*/ 74 w 124"/>
                <a:gd name="T35" fmla="*/ 124 h 126"/>
                <a:gd name="T36" fmla="*/ 62 w 124"/>
                <a:gd name="T37" fmla="*/ 126 h 126"/>
                <a:gd name="T38" fmla="*/ 62 w 124"/>
                <a:gd name="T39" fmla="*/ 18 h 126"/>
                <a:gd name="T40" fmla="*/ 44 w 124"/>
                <a:gd name="T41" fmla="*/ 22 h 126"/>
                <a:gd name="T42" fmla="*/ 30 w 124"/>
                <a:gd name="T43" fmla="*/ 32 h 126"/>
                <a:gd name="T44" fmla="*/ 20 w 124"/>
                <a:gd name="T45" fmla="*/ 46 h 126"/>
                <a:gd name="T46" fmla="*/ 18 w 124"/>
                <a:gd name="T47" fmla="*/ 64 h 126"/>
                <a:gd name="T48" fmla="*/ 18 w 124"/>
                <a:gd name="T49" fmla="*/ 72 h 126"/>
                <a:gd name="T50" fmla="*/ 24 w 124"/>
                <a:gd name="T51" fmla="*/ 88 h 126"/>
                <a:gd name="T52" fmla="*/ 36 w 124"/>
                <a:gd name="T53" fmla="*/ 100 h 126"/>
                <a:gd name="T54" fmla="*/ 52 w 124"/>
                <a:gd name="T55" fmla="*/ 108 h 126"/>
                <a:gd name="T56" fmla="*/ 62 w 124"/>
                <a:gd name="T57" fmla="*/ 108 h 126"/>
                <a:gd name="T58" fmla="*/ 80 w 124"/>
                <a:gd name="T59" fmla="*/ 104 h 126"/>
                <a:gd name="T60" fmla="*/ 94 w 124"/>
                <a:gd name="T61" fmla="*/ 96 h 126"/>
                <a:gd name="T62" fmla="*/ 102 w 124"/>
                <a:gd name="T63" fmla="*/ 80 h 126"/>
                <a:gd name="T64" fmla="*/ 106 w 124"/>
                <a:gd name="T65" fmla="*/ 64 h 126"/>
                <a:gd name="T66" fmla="*/ 106 w 124"/>
                <a:gd name="T67" fmla="*/ 54 h 126"/>
                <a:gd name="T68" fmla="*/ 98 w 124"/>
                <a:gd name="T69" fmla="*/ 38 h 126"/>
                <a:gd name="T70" fmla="*/ 86 w 124"/>
                <a:gd name="T71" fmla="*/ 26 h 126"/>
                <a:gd name="T72" fmla="*/ 70 w 124"/>
                <a:gd name="T73" fmla="*/ 20 h 126"/>
                <a:gd name="T74" fmla="*/ 62 w 124"/>
                <a:gd name="T75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4" h="126">
                  <a:moveTo>
                    <a:pt x="62" y="126"/>
                  </a:moveTo>
                  <a:lnTo>
                    <a:pt x="62" y="126"/>
                  </a:lnTo>
                  <a:lnTo>
                    <a:pt x="50" y="124"/>
                  </a:lnTo>
                  <a:lnTo>
                    <a:pt x="38" y="122"/>
                  </a:lnTo>
                  <a:lnTo>
                    <a:pt x="26" y="116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4" y="88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20"/>
                  </a:lnTo>
                  <a:lnTo>
                    <a:pt x="26" y="12"/>
                  </a:lnTo>
                  <a:lnTo>
                    <a:pt x="38" y="6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74" y="2"/>
                  </a:lnTo>
                  <a:lnTo>
                    <a:pt x="86" y="6"/>
                  </a:lnTo>
                  <a:lnTo>
                    <a:pt x="96" y="12"/>
                  </a:lnTo>
                  <a:lnTo>
                    <a:pt x="106" y="20"/>
                  </a:lnTo>
                  <a:lnTo>
                    <a:pt x="114" y="28"/>
                  </a:lnTo>
                  <a:lnTo>
                    <a:pt x="120" y="40"/>
                  </a:lnTo>
                  <a:lnTo>
                    <a:pt x="122" y="50"/>
                  </a:lnTo>
                  <a:lnTo>
                    <a:pt x="124" y="64"/>
                  </a:lnTo>
                  <a:lnTo>
                    <a:pt x="124" y="64"/>
                  </a:lnTo>
                  <a:lnTo>
                    <a:pt x="122" y="76"/>
                  </a:lnTo>
                  <a:lnTo>
                    <a:pt x="120" y="88"/>
                  </a:lnTo>
                  <a:lnTo>
                    <a:pt x="114" y="98"/>
                  </a:lnTo>
                  <a:lnTo>
                    <a:pt x="106" y="108"/>
                  </a:lnTo>
                  <a:lnTo>
                    <a:pt x="96" y="116"/>
                  </a:lnTo>
                  <a:lnTo>
                    <a:pt x="86" y="122"/>
                  </a:lnTo>
                  <a:lnTo>
                    <a:pt x="74" y="124"/>
                  </a:lnTo>
                  <a:lnTo>
                    <a:pt x="62" y="126"/>
                  </a:lnTo>
                  <a:lnTo>
                    <a:pt x="62" y="126"/>
                  </a:lnTo>
                  <a:close/>
                  <a:moveTo>
                    <a:pt x="62" y="18"/>
                  </a:moveTo>
                  <a:lnTo>
                    <a:pt x="62" y="18"/>
                  </a:lnTo>
                  <a:lnTo>
                    <a:pt x="52" y="20"/>
                  </a:lnTo>
                  <a:lnTo>
                    <a:pt x="44" y="22"/>
                  </a:lnTo>
                  <a:lnTo>
                    <a:pt x="36" y="26"/>
                  </a:lnTo>
                  <a:lnTo>
                    <a:pt x="30" y="32"/>
                  </a:lnTo>
                  <a:lnTo>
                    <a:pt x="24" y="38"/>
                  </a:lnTo>
                  <a:lnTo>
                    <a:pt x="20" y="46"/>
                  </a:lnTo>
                  <a:lnTo>
                    <a:pt x="18" y="5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72"/>
                  </a:lnTo>
                  <a:lnTo>
                    <a:pt x="20" y="80"/>
                  </a:lnTo>
                  <a:lnTo>
                    <a:pt x="24" y="88"/>
                  </a:lnTo>
                  <a:lnTo>
                    <a:pt x="30" y="96"/>
                  </a:lnTo>
                  <a:lnTo>
                    <a:pt x="36" y="100"/>
                  </a:lnTo>
                  <a:lnTo>
                    <a:pt x="44" y="104"/>
                  </a:lnTo>
                  <a:lnTo>
                    <a:pt x="52" y="108"/>
                  </a:lnTo>
                  <a:lnTo>
                    <a:pt x="62" y="108"/>
                  </a:lnTo>
                  <a:lnTo>
                    <a:pt x="62" y="108"/>
                  </a:lnTo>
                  <a:lnTo>
                    <a:pt x="70" y="108"/>
                  </a:lnTo>
                  <a:lnTo>
                    <a:pt x="80" y="104"/>
                  </a:lnTo>
                  <a:lnTo>
                    <a:pt x="86" y="100"/>
                  </a:lnTo>
                  <a:lnTo>
                    <a:pt x="94" y="96"/>
                  </a:lnTo>
                  <a:lnTo>
                    <a:pt x="98" y="88"/>
                  </a:lnTo>
                  <a:lnTo>
                    <a:pt x="102" y="80"/>
                  </a:lnTo>
                  <a:lnTo>
                    <a:pt x="106" y="72"/>
                  </a:lnTo>
                  <a:lnTo>
                    <a:pt x="106" y="64"/>
                  </a:lnTo>
                  <a:lnTo>
                    <a:pt x="106" y="64"/>
                  </a:lnTo>
                  <a:lnTo>
                    <a:pt x="106" y="54"/>
                  </a:lnTo>
                  <a:lnTo>
                    <a:pt x="102" y="46"/>
                  </a:lnTo>
                  <a:lnTo>
                    <a:pt x="98" y="38"/>
                  </a:lnTo>
                  <a:lnTo>
                    <a:pt x="94" y="32"/>
                  </a:lnTo>
                  <a:lnTo>
                    <a:pt x="86" y="26"/>
                  </a:lnTo>
                  <a:lnTo>
                    <a:pt x="80" y="22"/>
                  </a:lnTo>
                  <a:lnTo>
                    <a:pt x="70" y="20"/>
                  </a:lnTo>
                  <a:lnTo>
                    <a:pt x="62" y="18"/>
                  </a:lnTo>
                  <a:lnTo>
                    <a:pt x="6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D8E48B58-176A-45C2-B34A-2CF4B6A3D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0" y="2452"/>
              <a:ext cx="98" cy="164"/>
            </a:xfrm>
            <a:custGeom>
              <a:avLst/>
              <a:gdLst>
                <a:gd name="T0" fmla="*/ 82 w 98"/>
                <a:gd name="T1" fmla="*/ 164 h 164"/>
                <a:gd name="T2" fmla="*/ 0 w 98"/>
                <a:gd name="T3" fmla="*/ 8 h 164"/>
                <a:gd name="T4" fmla="*/ 16 w 98"/>
                <a:gd name="T5" fmla="*/ 0 h 164"/>
                <a:gd name="T6" fmla="*/ 98 w 98"/>
                <a:gd name="T7" fmla="*/ 156 h 164"/>
                <a:gd name="T8" fmla="*/ 82 w 98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64">
                  <a:moveTo>
                    <a:pt x="82" y="164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98" y="156"/>
                  </a:lnTo>
                  <a:lnTo>
                    <a:pt x="82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18E4396-A074-4A25-ACF7-5F1F71FB26B4}"/>
              </a:ext>
            </a:extLst>
          </p:cNvPr>
          <p:cNvSpPr txBox="1"/>
          <p:nvPr/>
        </p:nvSpPr>
        <p:spPr>
          <a:xfrm>
            <a:off x="746452" y="4827118"/>
            <a:ext cx="1072823" cy="744819"/>
          </a:xfrm>
          <a:prstGeom prst="rect">
            <a:avLst/>
          </a:prstGeom>
          <a:noFill/>
        </p:spPr>
        <p:txBody>
          <a:bodyPr wrap="square" lIns="0" tIns="91440" rIns="0" bIns="0" rtlCol="0" anchor="t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1200" b="1" spc="100" dirty="0">
                <a:solidFill>
                  <a:schemeClr val="bg1"/>
                </a:solidFill>
              </a:rPr>
              <a:t>Connectivity</a:t>
            </a: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Broadband</a:t>
            </a: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4/5 G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C24DFA-996C-4DED-90F0-EF4136F15B5C}"/>
              </a:ext>
            </a:extLst>
          </p:cNvPr>
          <p:cNvSpPr txBox="1"/>
          <p:nvPr/>
        </p:nvSpPr>
        <p:spPr>
          <a:xfrm>
            <a:off x="9297314" y="4827118"/>
            <a:ext cx="2056609" cy="1231106"/>
          </a:xfrm>
          <a:prstGeom prst="rect">
            <a:avLst/>
          </a:prstGeom>
          <a:noFill/>
        </p:spPr>
        <p:txBody>
          <a:bodyPr wrap="square" lIns="0" tIns="91440" rIns="0" bIns="0" rtlCol="0" anchor="t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1200" b="1" spc="100" dirty="0">
                <a:solidFill>
                  <a:schemeClr val="bg1"/>
                </a:solidFill>
              </a:rPr>
              <a:t>Innovation</a:t>
            </a:r>
            <a:endParaRPr lang="en-US" sz="1200" dirty="0">
              <a:solidFill>
                <a:schemeClr val="bg1"/>
              </a:solidFill>
              <a:latin typeface="EYInterstate Light" panose="02000506000000020004" pitchFamily="2" charset="0"/>
            </a:endParaRP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Expenditure on R&amp;D</a:t>
            </a: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Employment in R&amp;D</a:t>
            </a: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Intellectual property rights</a:t>
            </a: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Start up environment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6AE333-B373-44E5-84E8-BA22F77FA8DF}"/>
              </a:ext>
            </a:extLst>
          </p:cNvPr>
          <p:cNvSpPr txBox="1"/>
          <p:nvPr/>
        </p:nvSpPr>
        <p:spPr>
          <a:xfrm>
            <a:off x="2528048" y="4827118"/>
            <a:ext cx="1160611" cy="834074"/>
          </a:xfrm>
          <a:prstGeom prst="rect">
            <a:avLst/>
          </a:prstGeom>
          <a:noFill/>
        </p:spPr>
        <p:txBody>
          <a:bodyPr wrap="square" lIns="0" tIns="91440" rIns="0" bIns="0" rtlCol="0" anchor="t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1200" b="1" spc="100" dirty="0">
                <a:solidFill>
                  <a:schemeClr val="bg1"/>
                </a:solidFill>
              </a:rPr>
              <a:t>Cross border collaboration</a:t>
            </a:r>
            <a:endParaRPr lang="en-US" sz="1200" dirty="0">
              <a:solidFill>
                <a:schemeClr val="bg1"/>
              </a:solidFill>
              <a:latin typeface="EYInterstate Light" panose="02000506000000020004" pitchFamily="2" charset="0"/>
            </a:endParaRP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Foreign direct investments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D0744F-007F-452D-A39A-3BA9BF8E84FD}"/>
              </a:ext>
            </a:extLst>
          </p:cNvPr>
          <p:cNvSpPr txBox="1"/>
          <p:nvPr/>
        </p:nvSpPr>
        <p:spPr>
          <a:xfrm>
            <a:off x="4397432" y="4827118"/>
            <a:ext cx="1963409" cy="911019"/>
          </a:xfrm>
          <a:prstGeom prst="rect">
            <a:avLst/>
          </a:prstGeom>
          <a:noFill/>
        </p:spPr>
        <p:txBody>
          <a:bodyPr wrap="square" lIns="0" tIns="91440" rIns="0" bIns="0" rtlCol="0" anchor="t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1200" b="1" spc="100" dirty="0">
                <a:solidFill>
                  <a:schemeClr val="bg1"/>
                </a:solidFill>
              </a:rPr>
              <a:t>Integration of digital technology</a:t>
            </a: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Activity in the digital field</a:t>
            </a: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Usage of technologies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6BBD6BA-AE1D-43FC-97F3-C7FD8C2F7FDA}"/>
              </a:ext>
            </a:extLst>
          </p:cNvPr>
          <p:cNvSpPr txBox="1"/>
          <p:nvPr/>
        </p:nvSpPr>
        <p:spPr>
          <a:xfrm>
            <a:off x="7069614" y="4827118"/>
            <a:ext cx="1518928" cy="1243417"/>
          </a:xfrm>
          <a:prstGeom prst="rect">
            <a:avLst/>
          </a:prstGeom>
          <a:noFill/>
        </p:spPr>
        <p:txBody>
          <a:bodyPr wrap="square" lIns="0" tIns="91440" rIns="0" bIns="0" rtlCol="0" anchor="t" anchorCtr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10000"/>
            </a:pPr>
            <a:r>
              <a:rPr lang="en-US" sz="1200" b="1" spc="100" dirty="0">
                <a:solidFill>
                  <a:schemeClr val="bg1"/>
                </a:solidFill>
              </a:rPr>
              <a:t>Digital literacy of individuals</a:t>
            </a:r>
            <a:endParaRPr lang="en-US" sz="1200" dirty="0">
              <a:solidFill>
                <a:schemeClr val="bg1"/>
              </a:solidFill>
              <a:latin typeface="EYInterstate Light" panose="02000506000000020004" pitchFamily="2" charset="0"/>
            </a:endParaRP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Human capital</a:t>
            </a: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bg1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Internet usage in households and by individuals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FDFA33A-E86F-4336-BB8F-B01119F8BC21}"/>
              </a:ext>
            </a:extLst>
          </p:cNvPr>
          <p:cNvGrpSpPr/>
          <p:nvPr/>
        </p:nvGrpSpPr>
        <p:grpSpPr>
          <a:xfrm>
            <a:off x="6253686" y="1166115"/>
            <a:ext cx="1907400" cy="1907400"/>
            <a:chOff x="6370298" y="1379530"/>
            <a:chExt cx="1907400" cy="1907400"/>
          </a:xfrm>
        </p:grpSpPr>
        <p:sp>
          <p:nvSpPr>
            <p:cNvPr id="40" name="Right Triangle 10">
              <a:extLst>
                <a:ext uri="{FF2B5EF4-FFF2-40B4-BE49-F238E27FC236}">
                  <a16:creationId xmlns:a16="http://schemas.microsoft.com/office/drawing/2014/main" id="{F3F2C256-425E-43E2-AC18-76F9C34D3A35}"/>
                </a:ext>
              </a:extLst>
            </p:cNvPr>
            <p:cNvSpPr/>
            <p:nvPr/>
          </p:nvSpPr>
          <p:spPr>
            <a:xfrm flipH="1">
              <a:off x="6370298" y="1379530"/>
              <a:ext cx="1907400" cy="1907400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274320" rIns="0" rtlCol="0" anchor="ctr" anchorCtr="1"/>
            <a:lstStyle/>
            <a:p>
              <a:pPr algn="ctr"/>
              <a:r>
                <a:rPr lang="en-US" sz="1400" b="1" spc="100" dirty="0">
                  <a:solidFill>
                    <a:schemeClr val="tx1"/>
                  </a:solidFill>
                </a:rPr>
                <a:t>Delivery of</a:t>
              </a:r>
              <a:br>
                <a:rPr lang="en-US" sz="1400" b="1" spc="100" dirty="0">
                  <a:solidFill>
                    <a:schemeClr val="tx1"/>
                  </a:solidFill>
                </a:rPr>
              </a:br>
              <a:r>
                <a:rPr lang="en-US" sz="1400" b="1" spc="100" dirty="0">
                  <a:solidFill>
                    <a:schemeClr val="tx1"/>
                  </a:solidFill>
                </a:rPr>
                <a:t>digital public</a:t>
              </a:r>
              <a:br>
                <a:rPr lang="en-US" sz="1400" b="1" spc="100" dirty="0">
                  <a:solidFill>
                    <a:schemeClr val="tx1"/>
                  </a:solidFill>
                </a:rPr>
              </a:br>
              <a:r>
                <a:rPr lang="en-US" sz="1400" b="1" spc="100" dirty="0">
                  <a:solidFill>
                    <a:schemeClr val="tx1"/>
                  </a:solidFill>
                </a:rPr>
                <a:t>services</a:t>
              </a:r>
            </a:p>
          </p:txBody>
        </p:sp>
        <p:grpSp>
          <p:nvGrpSpPr>
            <p:cNvPr id="41" name="Group 21">
              <a:extLst>
                <a:ext uri="{FF2B5EF4-FFF2-40B4-BE49-F238E27FC236}">
                  <a16:creationId xmlns:a16="http://schemas.microsoft.com/office/drawing/2014/main" id="{F59FB7EC-9A9A-414E-A9C4-911C61A5581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089702" y="1630838"/>
              <a:ext cx="468592" cy="361122"/>
              <a:chOff x="3097" y="893"/>
              <a:chExt cx="968" cy="746"/>
            </a:xfrm>
            <a:solidFill>
              <a:schemeClr val="tx1"/>
            </a:solidFill>
          </p:grpSpPr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DFFF6F37-DAC2-452E-928F-C4BC5A33C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7" y="893"/>
                <a:ext cx="840" cy="636"/>
              </a:xfrm>
              <a:custGeom>
                <a:avLst/>
                <a:gdLst>
                  <a:gd name="T0" fmla="*/ 54 w 840"/>
                  <a:gd name="T1" fmla="*/ 636 h 636"/>
                  <a:gd name="T2" fmla="*/ 42 w 840"/>
                  <a:gd name="T3" fmla="*/ 636 h 636"/>
                  <a:gd name="T4" fmla="*/ 22 w 840"/>
                  <a:gd name="T5" fmla="*/ 628 h 636"/>
                  <a:gd name="T6" fmla="*/ 8 w 840"/>
                  <a:gd name="T7" fmla="*/ 614 h 636"/>
                  <a:gd name="T8" fmla="*/ 0 w 840"/>
                  <a:gd name="T9" fmla="*/ 594 h 636"/>
                  <a:gd name="T10" fmla="*/ 0 w 840"/>
                  <a:gd name="T11" fmla="*/ 54 h 636"/>
                  <a:gd name="T12" fmla="*/ 0 w 840"/>
                  <a:gd name="T13" fmla="*/ 44 h 636"/>
                  <a:gd name="T14" fmla="*/ 8 w 840"/>
                  <a:gd name="T15" fmla="*/ 24 h 636"/>
                  <a:gd name="T16" fmla="*/ 22 w 840"/>
                  <a:gd name="T17" fmla="*/ 10 h 636"/>
                  <a:gd name="T18" fmla="*/ 42 w 840"/>
                  <a:gd name="T19" fmla="*/ 2 h 636"/>
                  <a:gd name="T20" fmla="*/ 786 w 840"/>
                  <a:gd name="T21" fmla="*/ 0 h 636"/>
                  <a:gd name="T22" fmla="*/ 796 w 840"/>
                  <a:gd name="T23" fmla="*/ 2 h 636"/>
                  <a:gd name="T24" fmla="*/ 816 w 840"/>
                  <a:gd name="T25" fmla="*/ 10 h 636"/>
                  <a:gd name="T26" fmla="*/ 830 w 840"/>
                  <a:gd name="T27" fmla="*/ 24 h 636"/>
                  <a:gd name="T28" fmla="*/ 838 w 840"/>
                  <a:gd name="T29" fmla="*/ 44 h 636"/>
                  <a:gd name="T30" fmla="*/ 840 w 840"/>
                  <a:gd name="T31" fmla="*/ 224 h 636"/>
                  <a:gd name="T32" fmla="*/ 822 w 840"/>
                  <a:gd name="T33" fmla="*/ 54 h 636"/>
                  <a:gd name="T34" fmla="*/ 820 w 840"/>
                  <a:gd name="T35" fmla="*/ 48 h 636"/>
                  <a:gd name="T36" fmla="*/ 814 w 840"/>
                  <a:gd name="T37" fmla="*/ 34 h 636"/>
                  <a:gd name="T38" fmla="*/ 806 w 840"/>
                  <a:gd name="T39" fmla="*/ 24 h 636"/>
                  <a:gd name="T40" fmla="*/ 792 w 840"/>
                  <a:gd name="T41" fmla="*/ 20 h 636"/>
                  <a:gd name="T42" fmla="*/ 54 w 840"/>
                  <a:gd name="T43" fmla="*/ 18 h 636"/>
                  <a:gd name="T44" fmla="*/ 46 w 840"/>
                  <a:gd name="T45" fmla="*/ 20 h 636"/>
                  <a:gd name="T46" fmla="*/ 34 w 840"/>
                  <a:gd name="T47" fmla="*/ 24 h 636"/>
                  <a:gd name="T48" fmla="*/ 24 w 840"/>
                  <a:gd name="T49" fmla="*/ 34 h 636"/>
                  <a:gd name="T50" fmla="*/ 18 w 840"/>
                  <a:gd name="T51" fmla="*/ 48 h 636"/>
                  <a:gd name="T52" fmla="*/ 18 w 840"/>
                  <a:gd name="T53" fmla="*/ 582 h 636"/>
                  <a:gd name="T54" fmla="*/ 18 w 840"/>
                  <a:gd name="T55" fmla="*/ 590 h 636"/>
                  <a:gd name="T56" fmla="*/ 24 w 840"/>
                  <a:gd name="T57" fmla="*/ 604 h 636"/>
                  <a:gd name="T58" fmla="*/ 34 w 840"/>
                  <a:gd name="T59" fmla="*/ 612 h 636"/>
                  <a:gd name="T60" fmla="*/ 46 w 840"/>
                  <a:gd name="T61" fmla="*/ 618 h 636"/>
                  <a:gd name="T62" fmla="*/ 670 w 840"/>
                  <a:gd name="T63" fmla="*/ 618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40" h="636">
                    <a:moveTo>
                      <a:pt x="670" y="636"/>
                    </a:moveTo>
                    <a:lnTo>
                      <a:pt x="54" y="636"/>
                    </a:lnTo>
                    <a:lnTo>
                      <a:pt x="54" y="636"/>
                    </a:lnTo>
                    <a:lnTo>
                      <a:pt x="42" y="636"/>
                    </a:lnTo>
                    <a:lnTo>
                      <a:pt x="32" y="632"/>
                    </a:lnTo>
                    <a:lnTo>
                      <a:pt x="22" y="628"/>
                    </a:lnTo>
                    <a:lnTo>
                      <a:pt x="16" y="622"/>
                    </a:lnTo>
                    <a:lnTo>
                      <a:pt x="8" y="614"/>
                    </a:lnTo>
                    <a:lnTo>
                      <a:pt x="4" y="604"/>
                    </a:lnTo>
                    <a:lnTo>
                      <a:pt x="0" y="594"/>
                    </a:lnTo>
                    <a:lnTo>
                      <a:pt x="0" y="58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44"/>
                    </a:lnTo>
                    <a:lnTo>
                      <a:pt x="4" y="34"/>
                    </a:lnTo>
                    <a:lnTo>
                      <a:pt x="8" y="24"/>
                    </a:lnTo>
                    <a:lnTo>
                      <a:pt x="16" y="16"/>
                    </a:lnTo>
                    <a:lnTo>
                      <a:pt x="22" y="10"/>
                    </a:lnTo>
                    <a:lnTo>
                      <a:pt x="32" y="6"/>
                    </a:lnTo>
                    <a:lnTo>
                      <a:pt x="42" y="2"/>
                    </a:lnTo>
                    <a:lnTo>
                      <a:pt x="54" y="0"/>
                    </a:lnTo>
                    <a:lnTo>
                      <a:pt x="786" y="0"/>
                    </a:lnTo>
                    <a:lnTo>
                      <a:pt x="786" y="0"/>
                    </a:lnTo>
                    <a:lnTo>
                      <a:pt x="796" y="2"/>
                    </a:lnTo>
                    <a:lnTo>
                      <a:pt x="806" y="6"/>
                    </a:lnTo>
                    <a:lnTo>
                      <a:pt x="816" y="10"/>
                    </a:lnTo>
                    <a:lnTo>
                      <a:pt x="824" y="16"/>
                    </a:lnTo>
                    <a:lnTo>
                      <a:pt x="830" y="24"/>
                    </a:lnTo>
                    <a:lnTo>
                      <a:pt x="834" y="34"/>
                    </a:lnTo>
                    <a:lnTo>
                      <a:pt x="838" y="44"/>
                    </a:lnTo>
                    <a:lnTo>
                      <a:pt x="840" y="54"/>
                    </a:lnTo>
                    <a:lnTo>
                      <a:pt x="840" y="224"/>
                    </a:lnTo>
                    <a:lnTo>
                      <a:pt x="822" y="224"/>
                    </a:lnTo>
                    <a:lnTo>
                      <a:pt x="822" y="54"/>
                    </a:lnTo>
                    <a:lnTo>
                      <a:pt x="822" y="54"/>
                    </a:lnTo>
                    <a:lnTo>
                      <a:pt x="820" y="48"/>
                    </a:lnTo>
                    <a:lnTo>
                      <a:pt x="818" y="40"/>
                    </a:lnTo>
                    <a:lnTo>
                      <a:pt x="814" y="34"/>
                    </a:lnTo>
                    <a:lnTo>
                      <a:pt x="810" y="30"/>
                    </a:lnTo>
                    <a:lnTo>
                      <a:pt x="806" y="24"/>
                    </a:lnTo>
                    <a:lnTo>
                      <a:pt x="800" y="22"/>
                    </a:lnTo>
                    <a:lnTo>
                      <a:pt x="792" y="20"/>
                    </a:lnTo>
                    <a:lnTo>
                      <a:pt x="786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46" y="20"/>
                    </a:lnTo>
                    <a:lnTo>
                      <a:pt x="40" y="22"/>
                    </a:lnTo>
                    <a:lnTo>
                      <a:pt x="34" y="24"/>
                    </a:lnTo>
                    <a:lnTo>
                      <a:pt x="28" y="30"/>
                    </a:lnTo>
                    <a:lnTo>
                      <a:pt x="24" y="34"/>
                    </a:lnTo>
                    <a:lnTo>
                      <a:pt x="20" y="40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18" y="582"/>
                    </a:lnTo>
                    <a:lnTo>
                      <a:pt x="18" y="582"/>
                    </a:lnTo>
                    <a:lnTo>
                      <a:pt x="18" y="590"/>
                    </a:lnTo>
                    <a:lnTo>
                      <a:pt x="20" y="596"/>
                    </a:lnTo>
                    <a:lnTo>
                      <a:pt x="24" y="604"/>
                    </a:lnTo>
                    <a:lnTo>
                      <a:pt x="28" y="608"/>
                    </a:lnTo>
                    <a:lnTo>
                      <a:pt x="34" y="612"/>
                    </a:lnTo>
                    <a:lnTo>
                      <a:pt x="40" y="616"/>
                    </a:lnTo>
                    <a:lnTo>
                      <a:pt x="46" y="618"/>
                    </a:lnTo>
                    <a:lnTo>
                      <a:pt x="54" y="618"/>
                    </a:lnTo>
                    <a:lnTo>
                      <a:pt x="670" y="618"/>
                    </a:lnTo>
                    <a:lnTo>
                      <a:pt x="670" y="6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Rectangle 23">
                <a:extLst>
                  <a:ext uri="{FF2B5EF4-FFF2-40B4-BE49-F238E27FC236}">
                    <a16:creationId xmlns:a16="http://schemas.microsoft.com/office/drawing/2014/main" id="{4B1B1182-6FB9-43F0-8E48-C0CB8AE38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7" y="1427"/>
                <a:ext cx="670" cy="1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ABD4875B-011F-4869-A317-CE9664F9DE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45" y="1581"/>
                <a:ext cx="344" cy="58"/>
              </a:xfrm>
              <a:custGeom>
                <a:avLst/>
                <a:gdLst>
                  <a:gd name="T0" fmla="*/ 330 w 344"/>
                  <a:gd name="T1" fmla="*/ 58 h 58"/>
                  <a:gd name="T2" fmla="*/ 12 w 344"/>
                  <a:gd name="T3" fmla="*/ 58 h 58"/>
                  <a:gd name="T4" fmla="*/ 12 w 344"/>
                  <a:gd name="T5" fmla="*/ 58 h 58"/>
                  <a:gd name="T6" fmla="*/ 8 w 344"/>
                  <a:gd name="T7" fmla="*/ 58 h 58"/>
                  <a:gd name="T8" fmla="*/ 4 w 344"/>
                  <a:gd name="T9" fmla="*/ 54 h 58"/>
                  <a:gd name="T10" fmla="*/ 0 w 344"/>
                  <a:gd name="T11" fmla="*/ 50 h 58"/>
                  <a:gd name="T12" fmla="*/ 0 w 344"/>
                  <a:gd name="T13" fmla="*/ 44 h 58"/>
                  <a:gd name="T14" fmla="*/ 0 w 344"/>
                  <a:gd name="T15" fmla="*/ 14 h 58"/>
                  <a:gd name="T16" fmla="*/ 0 w 344"/>
                  <a:gd name="T17" fmla="*/ 14 h 58"/>
                  <a:gd name="T18" fmla="*/ 0 w 344"/>
                  <a:gd name="T19" fmla="*/ 10 h 58"/>
                  <a:gd name="T20" fmla="*/ 4 w 344"/>
                  <a:gd name="T21" fmla="*/ 4 h 58"/>
                  <a:gd name="T22" fmla="*/ 8 w 344"/>
                  <a:gd name="T23" fmla="*/ 2 h 58"/>
                  <a:gd name="T24" fmla="*/ 12 w 344"/>
                  <a:gd name="T25" fmla="*/ 0 h 58"/>
                  <a:gd name="T26" fmla="*/ 330 w 344"/>
                  <a:gd name="T27" fmla="*/ 0 h 58"/>
                  <a:gd name="T28" fmla="*/ 330 w 344"/>
                  <a:gd name="T29" fmla="*/ 0 h 58"/>
                  <a:gd name="T30" fmla="*/ 334 w 344"/>
                  <a:gd name="T31" fmla="*/ 2 h 58"/>
                  <a:gd name="T32" fmla="*/ 340 w 344"/>
                  <a:gd name="T33" fmla="*/ 4 h 58"/>
                  <a:gd name="T34" fmla="*/ 342 w 344"/>
                  <a:gd name="T35" fmla="*/ 10 h 58"/>
                  <a:gd name="T36" fmla="*/ 344 w 344"/>
                  <a:gd name="T37" fmla="*/ 14 h 58"/>
                  <a:gd name="T38" fmla="*/ 344 w 344"/>
                  <a:gd name="T39" fmla="*/ 44 h 58"/>
                  <a:gd name="T40" fmla="*/ 344 w 344"/>
                  <a:gd name="T41" fmla="*/ 44 h 58"/>
                  <a:gd name="T42" fmla="*/ 342 w 344"/>
                  <a:gd name="T43" fmla="*/ 50 h 58"/>
                  <a:gd name="T44" fmla="*/ 340 w 344"/>
                  <a:gd name="T45" fmla="*/ 54 h 58"/>
                  <a:gd name="T46" fmla="*/ 334 w 344"/>
                  <a:gd name="T47" fmla="*/ 58 h 58"/>
                  <a:gd name="T48" fmla="*/ 330 w 344"/>
                  <a:gd name="T49" fmla="*/ 58 h 58"/>
                  <a:gd name="T50" fmla="*/ 330 w 344"/>
                  <a:gd name="T51" fmla="*/ 58 h 58"/>
                  <a:gd name="T52" fmla="*/ 18 w 344"/>
                  <a:gd name="T53" fmla="*/ 40 h 58"/>
                  <a:gd name="T54" fmla="*/ 326 w 344"/>
                  <a:gd name="T55" fmla="*/ 40 h 58"/>
                  <a:gd name="T56" fmla="*/ 326 w 344"/>
                  <a:gd name="T57" fmla="*/ 18 h 58"/>
                  <a:gd name="T58" fmla="*/ 18 w 344"/>
                  <a:gd name="T59" fmla="*/ 18 h 58"/>
                  <a:gd name="T60" fmla="*/ 18 w 344"/>
                  <a:gd name="T61" fmla="*/ 4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44" h="58">
                    <a:moveTo>
                      <a:pt x="330" y="58"/>
                    </a:moveTo>
                    <a:lnTo>
                      <a:pt x="12" y="58"/>
                    </a:lnTo>
                    <a:lnTo>
                      <a:pt x="12" y="58"/>
                    </a:lnTo>
                    <a:lnTo>
                      <a:pt x="8" y="58"/>
                    </a:lnTo>
                    <a:lnTo>
                      <a:pt x="4" y="54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4" y="2"/>
                    </a:lnTo>
                    <a:lnTo>
                      <a:pt x="340" y="4"/>
                    </a:lnTo>
                    <a:lnTo>
                      <a:pt x="342" y="10"/>
                    </a:lnTo>
                    <a:lnTo>
                      <a:pt x="344" y="14"/>
                    </a:lnTo>
                    <a:lnTo>
                      <a:pt x="344" y="44"/>
                    </a:lnTo>
                    <a:lnTo>
                      <a:pt x="344" y="44"/>
                    </a:lnTo>
                    <a:lnTo>
                      <a:pt x="342" y="50"/>
                    </a:lnTo>
                    <a:lnTo>
                      <a:pt x="340" y="54"/>
                    </a:lnTo>
                    <a:lnTo>
                      <a:pt x="334" y="58"/>
                    </a:lnTo>
                    <a:lnTo>
                      <a:pt x="330" y="58"/>
                    </a:lnTo>
                    <a:lnTo>
                      <a:pt x="330" y="58"/>
                    </a:lnTo>
                    <a:close/>
                    <a:moveTo>
                      <a:pt x="18" y="40"/>
                    </a:moveTo>
                    <a:lnTo>
                      <a:pt x="326" y="40"/>
                    </a:lnTo>
                    <a:lnTo>
                      <a:pt x="326" y="18"/>
                    </a:lnTo>
                    <a:lnTo>
                      <a:pt x="18" y="18"/>
                    </a:lnTo>
                    <a:lnTo>
                      <a:pt x="18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4A17E1BD-43B7-474E-A9EA-A9FE4DDC43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19" y="1511"/>
                <a:ext cx="194" cy="88"/>
              </a:xfrm>
              <a:custGeom>
                <a:avLst/>
                <a:gdLst>
                  <a:gd name="T0" fmla="*/ 194 w 194"/>
                  <a:gd name="T1" fmla="*/ 88 h 88"/>
                  <a:gd name="T2" fmla="*/ 0 w 194"/>
                  <a:gd name="T3" fmla="*/ 88 h 88"/>
                  <a:gd name="T4" fmla="*/ 0 w 194"/>
                  <a:gd name="T5" fmla="*/ 0 h 88"/>
                  <a:gd name="T6" fmla="*/ 194 w 194"/>
                  <a:gd name="T7" fmla="*/ 0 h 88"/>
                  <a:gd name="T8" fmla="*/ 194 w 194"/>
                  <a:gd name="T9" fmla="*/ 88 h 88"/>
                  <a:gd name="T10" fmla="*/ 18 w 194"/>
                  <a:gd name="T11" fmla="*/ 70 h 88"/>
                  <a:gd name="T12" fmla="*/ 176 w 194"/>
                  <a:gd name="T13" fmla="*/ 70 h 88"/>
                  <a:gd name="T14" fmla="*/ 176 w 194"/>
                  <a:gd name="T15" fmla="*/ 18 h 88"/>
                  <a:gd name="T16" fmla="*/ 18 w 194"/>
                  <a:gd name="T17" fmla="*/ 18 h 88"/>
                  <a:gd name="T18" fmla="*/ 18 w 194"/>
                  <a:gd name="T19" fmla="*/ 7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4" h="88">
                    <a:moveTo>
                      <a:pt x="194" y="88"/>
                    </a:moveTo>
                    <a:lnTo>
                      <a:pt x="0" y="88"/>
                    </a:lnTo>
                    <a:lnTo>
                      <a:pt x="0" y="0"/>
                    </a:lnTo>
                    <a:lnTo>
                      <a:pt x="194" y="0"/>
                    </a:lnTo>
                    <a:lnTo>
                      <a:pt x="194" y="88"/>
                    </a:lnTo>
                    <a:close/>
                    <a:moveTo>
                      <a:pt x="18" y="70"/>
                    </a:moveTo>
                    <a:lnTo>
                      <a:pt x="176" y="70"/>
                    </a:lnTo>
                    <a:lnTo>
                      <a:pt x="176" y="18"/>
                    </a:lnTo>
                    <a:lnTo>
                      <a:pt x="18" y="18"/>
                    </a:lnTo>
                    <a:lnTo>
                      <a:pt x="18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9C9118E0-07BF-434E-8500-5FF69AC9BB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49" y="1103"/>
                <a:ext cx="316" cy="536"/>
              </a:xfrm>
              <a:custGeom>
                <a:avLst/>
                <a:gdLst>
                  <a:gd name="T0" fmla="*/ 36 w 316"/>
                  <a:gd name="T1" fmla="*/ 536 h 536"/>
                  <a:gd name="T2" fmla="*/ 28 w 316"/>
                  <a:gd name="T3" fmla="*/ 536 h 536"/>
                  <a:gd name="T4" fmla="*/ 16 w 316"/>
                  <a:gd name="T5" fmla="*/ 530 h 536"/>
                  <a:gd name="T6" fmla="*/ 6 w 316"/>
                  <a:gd name="T7" fmla="*/ 522 h 536"/>
                  <a:gd name="T8" fmla="*/ 2 w 316"/>
                  <a:gd name="T9" fmla="*/ 510 h 536"/>
                  <a:gd name="T10" fmla="*/ 0 w 316"/>
                  <a:gd name="T11" fmla="*/ 34 h 536"/>
                  <a:gd name="T12" fmla="*/ 2 w 316"/>
                  <a:gd name="T13" fmla="*/ 28 h 536"/>
                  <a:gd name="T14" fmla="*/ 6 w 316"/>
                  <a:gd name="T15" fmla="*/ 16 h 536"/>
                  <a:gd name="T16" fmla="*/ 16 w 316"/>
                  <a:gd name="T17" fmla="*/ 6 h 536"/>
                  <a:gd name="T18" fmla="*/ 28 w 316"/>
                  <a:gd name="T19" fmla="*/ 0 h 536"/>
                  <a:gd name="T20" fmla="*/ 282 w 316"/>
                  <a:gd name="T21" fmla="*/ 0 h 536"/>
                  <a:gd name="T22" fmla="*/ 290 w 316"/>
                  <a:gd name="T23" fmla="*/ 0 h 536"/>
                  <a:gd name="T24" fmla="*/ 302 w 316"/>
                  <a:gd name="T25" fmla="*/ 6 h 536"/>
                  <a:gd name="T26" fmla="*/ 310 w 316"/>
                  <a:gd name="T27" fmla="*/ 16 h 536"/>
                  <a:gd name="T28" fmla="*/ 316 w 316"/>
                  <a:gd name="T29" fmla="*/ 28 h 536"/>
                  <a:gd name="T30" fmla="*/ 316 w 316"/>
                  <a:gd name="T31" fmla="*/ 502 h 536"/>
                  <a:gd name="T32" fmla="*/ 316 w 316"/>
                  <a:gd name="T33" fmla="*/ 510 h 536"/>
                  <a:gd name="T34" fmla="*/ 310 w 316"/>
                  <a:gd name="T35" fmla="*/ 522 h 536"/>
                  <a:gd name="T36" fmla="*/ 302 w 316"/>
                  <a:gd name="T37" fmla="*/ 530 h 536"/>
                  <a:gd name="T38" fmla="*/ 290 w 316"/>
                  <a:gd name="T39" fmla="*/ 536 h 536"/>
                  <a:gd name="T40" fmla="*/ 282 w 316"/>
                  <a:gd name="T41" fmla="*/ 536 h 536"/>
                  <a:gd name="T42" fmla="*/ 36 w 316"/>
                  <a:gd name="T43" fmla="*/ 18 h 536"/>
                  <a:gd name="T44" fmla="*/ 24 w 316"/>
                  <a:gd name="T45" fmla="*/ 22 h 536"/>
                  <a:gd name="T46" fmla="*/ 18 w 316"/>
                  <a:gd name="T47" fmla="*/ 34 h 536"/>
                  <a:gd name="T48" fmla="*/ 18 w 316"/>
                  <a:gd name="T49" fmla="*/ 502 h 536"/>
                  <a:gd name="T50" fmla="*/ 24 w 316"/>
                  <a:gd name="T51" fmla="*/ 514 h 536"/>
                  <a:gd name="T52" fmla="*/ 36 w 316"/>
                  <a:gd name="T53" fmla="*/ 518 h 536"/>
                  <a:gd name="T54" fmla="*/ 282 w 316"/>
                  <a:gd name="T55" fmla="*/ 518 h 536"/>
                  <a:gd name="T56" fmla="*/ 294 w 316"/>
                  <a:gd name="T57" fmla="*/ 514 h 536"/>
                  <a:gd name="T58" fmla="*/ 298 w 316"/>
                  <a:gd name="T59" fmla="*/ 502 h 536"/>
                  <a:gd name="T60" fmla="*/ 298 w 316"/>
                  <a:gd name="T61" fmla="*/ 34 h 536"/>
                  <a:gd name="T62" fmla="*/ 294 w 316"/>
                  <a:gd name="T63" fmla="*/ 22 h 536"/>
                  <a:gd name="T64" fmla="*/ 282 w 316"/>
                  <a:gd name="T65" fmla="*/ 18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6" h="536">
                    <a:moveTo>
                      <a:pt x="282" y="536"/>
                    </a:moveTo>
                    <a:lnTo>
                      <a:pt x="36" y="536"/>
                    </a:lnTo>
                    <a:lnTo>
                      <a:pt x="36" y="536"/>
                    </a:lnTo>
                    <a:lnTo>
                      <a:pt x="28" y="536"/>
                    </a:lnTo>
                    <a:lnTo>
                      <a:pt x="22" y="534"/>
                    </a:lnTo>
                    <a:lnTo>
                      <a:pt x="16" y="530"/>
                    </a:lnTo>
                    <a:lnTo>
                      <a:pt x="10" y="526"/>
                    </a:lnTo>
                    <a:lnTo>
                      <a:pt x="6" y="522"/>
                    </a:lnTo>
                    <a:lnTo>
                      <a:pt x="4" y="516"/>
                    </a:lnTo>
                    <a:lnTo>
                      <a:pt x="2" y="510"/>
                    </a:lnTo>
                    <a:lnTo>
                      <a:pt x="0" y="50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28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90" y="0"/>
                    </a:lnTo>
                    <a:lnTo>
                      <a:pt x="296" y="2"/>
                    </a:lnTo>
                    <a:lnTo>
                      <a:pt x="302" y="6"/>
                    </a:lnTo>
                    <a:lnTo>
                      <a:pt x="306" y="10"/>
                    </a:lnTo>
                    <a:lnTo>
                      <a:pt x="310" y="16"/>
                    </a:lnTo>
                    <a:lnTo>
                      <a:pt x="314" y="22"/>
                    </a:lnTo>
                    <a:lnTo>
                      <a:pt x="316" y="28"/>
                    </a:lnTo>
                    <a:lnTo>
                      <a:pt x="316" y="34"/>
                    </a:lnTo>
                    <a:lnTo>
                      <a:pt x="316" y="502"/>
                    </a:lnTo>
                    <a:lnTo>
                      <a:pt x="316" y="502"/>
                    </a:lnTo>
                    <a:lnTo>
                      <a:pt x="316" y="510"/>
                    </a:lnTo>
                    <a:lnTo>
                      <a:pt x="314" y="516"/>
                    </a:lnTo>
                    <a:lnTo>
                      <a:pt x="310" y="522"/>
                    </a:lnTo>
                    <a:lnTo>
                      <a:pt x="306" y="526"/>
                    </a:lnTo>
                    <a:lnTo>
                      <a:pt x="302" y="530"/>
                    </a:lnTo>
                    <a:lnTo>
                      <a:pt x="296" y="534"/>
                    </a:lnTo>
                    <a:lnTo>
                      <a:pt x="290" y="536"/>
                    </a:lnTo>
                    <a:lnTo>
                      <a:pt x="282" y="536"/>
                    </a:lnTo>
                    <a:lnTo>
                      <a:pt x="282" y="536"/>
                    </a:lnTo>
                    <a:close/>
                    <a:moveTo>
                      <a:pt x="36" y="18"/>
                    </a:moveTo>
                    <a:lnTo>
                      <a:pt x="36" y="18"/>
                    </a:lnTo>
                    <a:lnTo>
                      <a:pt x="28" y="20"/>
                    </a:lnTo>
                    <a:lnTo>
                      <a:pt x="24" y="22"/>
                    </a:lnTo>
                    <a:lnTo>
                      <a:pt x="20" y="28"/>
                    </a:lnTo>
                    <a:lnTo>
                      <a:pt x="18" y="34"/>
                    </a:lnTo>
                    <a:lnTo>
                      <a:pt x="18" y="502"/>
                    </a:lnTo>
                    <a:lnTo>
                      <a:pt x="18" y="502"/>
                    </a:lnTo>
                    <a:lnTo>
                      <a:pt x="20" y="508"/>
                    </a:lnTo>
                    <a:lnTo>
                      <a:pt x="24" y="514"/>
                    </a:lnTo>
                    <a:lnTo>
                      <a:pt x="28" y="518"/>
                    </a:lnTo>
                    <a:lnTo>
                      <a:pt x="36" y="518"/>
                    </a:lnTo>
                    <a:lnTo>
                      <a:pt x="282" y="518"/>
                    </a:lnTo>
                    <a:lnTo>
                      <a:pt x="282" y="518"/>
                    </a:lnTo>
                    <a:lnTo>
                      <a:pt x="288" y="518"/>
                    </a:lnTo>
                    <a:lnTo>
                      <a:pt x="294" y="514"/>
                    </a:lnTo>
                    <a:lnTo>
                      <a:pt x="298" y="508"/>
                    </a:lnTo>
                    <a:lnTo>
                      <a:pt x="298" y="502"/>
                    </a:lnTo>
                    <a:lnTo>
                      <a:pt x="298" y="34"/>
                    </a:lnTo>
                    <a:lnTo>
                      <a:pt x="298" y="34"/>
                    </a:lnTo>
                    <a:lnTo>
                      <a:pt x="298" y="28"/>
                    </a:lnTo>
                    <a:lnTo>
                      <a:pt x="294" y="22"/>
                    </a:lnTo>
                    <a:lnTo>
                      <a:pt x="288" y="20"/>
                    </a:lnTo>
                    <a:lnTo>
                      <a:pt x="282" y="18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9B48CF64-F2D7-4A68-A614-27BBFA8F7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5" y="1083"/>
                <a:ext cx="202" cy="142"/>
              </a:xfrm>
              <a:custGeom>
                <a:avLst/>
                <a:gdLst>
                  <a:gd name="T0" fmla="*/ 74 w 202"/>
                  <a:gd name="T1" fmla="*/ 142 h 142"/>
                  <a:gd name="T2" fmla="*/ 2 w 202"/>
                  <a:gd name="T3" fmla="*/ 70 h 142"/>
                  <a:gd name="T4" fmla="*/ 2 w 202"/>
                  <a:gd name="T5" fmla="*/ 70 h 142"/>
                  <a:gd name="T6" fmla="*/ 0 w 202"/>
                  <a:gd name="T7" fmla="*/ 68 h 142"/>
                  <a:gd name="T8" fmla="*/ 0 w 202"/>
                  <a:gd name="T9" fmla="*/ 64 h 142"/>
                  <a:gd name="T10" fmla="*/ 0 w 202"/>
                  <a:gd name="T11" fmla="*/ 60 h 142"/>
                  <a:gd name="T12" fmla="*/ 2 w 202"/>
                  <a:gd name="T13" fmla="*/ 58 h 142"/>
                  <a:gd name="T14" fmla="*/ 2 w 202"/>
                  <a:gd name="T15" fmla="*/ 58 h 142"/>
                  <a:gd name="T16" fmla="*/ 6 w 202"/>
                  <a:gd name="T17" fmla="*/ 56 h 142"/>
                  <a:gd name="T18" fmla="*/ 8 w 202"/>
                  <a:gd name="T19" fmla="*/ 56 h 142"/>
                  <a:gd name="T20" fmla="*/ 12 w 202"/>
                  <a:gd name="T21" fmla="*/ 56 h 142"/>
                  <a:gd name="T22" fmla="*/ 16 w 202"/>
                  <a:gd name="T23" fmla="*/ 58 h 142"/>
                  <a:gd name="T24" fmla="*/ 74 w 202"/>
                  <a:gd name="T25" fmla="*/ 116 h 142"/>
                  <a:gd name="T26" fmla="*/ 188 w 202"/>
                  <a:gd name="T27" fmla="*/ 2 h 142"/>
                  <a:gd name="T28" fmla="*/ 188 w 202"/>
                  <a:gd name="T29" fmla="*/ 2 h 142"/>
                  <a:gd name="T30" fmla="*/ 190 w 202"/>
                  <a:gd name="T31" fmla="*/ 0 h 142"/>
                  <a:gd name="T32" fmla="*/ 194 w 202"/>
                  <a:gd name="T33" fmla="*/ 0 h 142"/>
                  <a:gd name="T34" fmla="*/ 196 w 202"/>
                  <a:gd name="T35" fmla="*/ 0 h 142"/>
                  <a:gd name="T36" fmla="*/ 200 w 202"/>
                  <a:gd name="T37" fmla="*/ 2 h 142"/>
                  <a:gd name="T38" fmla="*/ 200 w 202"/>
                  <a:gd name="T39" fmla="*/ 2 h 142"/>
                  <a:gd name="T40" fmla="*/ 202 w 202"/>
                  <a:gd name="T41" fmla="*/ 6 h 142"/>
                  <a:gd name="T42" fmla="*/ 202 w 202"/>
                  <a:gd name="T43" fmla="*/ 10 h 142"/>
                  <a:gd name="T44" fmla="*/ 202 w 202"/>
                  <a:gd name="T45" fmla="*/ 12 h 142"/>
                  <a:gd name="T46" fmla="*/ 200 w 202"/>
                  <a:gd name="T47" fmla="*/ 16 h 142"/>
                  <a:gd name="T48" fmla="*/ 74 w 202"/>
                  <a:gd name="T49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2" h="142">
                    <a:moveTo>
                      <a:pt x="74" y="142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0" y="68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12" y="56"/>
                    </a:lnTo>
                    <a:lnTo>
                      <a:pt x="16" y="58"/>
                    </a:lnTo>
                    <a:lnTo>
                      <a:pt x="74" y="116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90" y="0"/>
                    </a:lnTo>
                    <a:lnTo>
                      <a:pt x="194" y="0"/>
                    </a:lnTo>
                    <a:lnTo>
                      <a:pt x="196" y="0"/>
                    </a:lnTo>
                    <a:lnTo>
                      <a:pt x="200" y="2"/>
                    </a:lnTo>
                    <a:lnTo>
                      <a:pt x="200" y="2"/>
                    </a:lnTo>
                    <a:lnTo>
                      <a:pt x="202" y="6"/>
                    </a:lnTo>
                    <a:lnTo>
                      <a:pt x="202" y="10"/>
                    </a:lnTo>
                    <a:lnTo>
                      <a:pt x="202" y="12"/>
                    </a:lnTo>
                    <a:lnTo>
                      <a:pt x="200" y="16"/>
                    </a:lnTo>
                    <a:lnTo>
                      <a:pt x="74" y="1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EC81680D-C747-4481-AF17-D6C970EFE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1329"/>
                <a:ext cx="118" cy="86"/>
              </a:xfrm>
              <a:custGeom>
                <a:avLst/>
                <a:gdLst>
                  <a:gd name="T0" fmla="*/ 46 w 118"/>
                  <a:gd name="T1" fmla="*/ 86 h 86"/>
                  <a:gd name="T2" fmla="*/ 2 w 118"/>
                  <a:gd name="T3" fmla="*/ 42 h 86"/>
                  <a:gd name="T4" fmla="*/ 2 w 118"/>
                  <a:gd name="T5" fmla="*/ 42 h 86"/>
                  <a:gd name="T6" fmla="*/ 0 w 118"/>
                  <a:gd name="T7" fmla="*/ 38 h 86"/>
                  <a:gd name="T8" fmla="*/ 0 w 118"/>
                  <a:gd name="T9" fmla="*/ 36 h 86"/>
                  <a:gd name="T10" fmla="*/ 0 w 118"/>
                  <a:gd name="T11" fmla="*/ 32 h 86"/>
                  <a:gd name="T12" fmla="*/ 2 w 118"/>
                  <a:gd name="T13" fmla="*/ 28 h 86"/>
                  <a:gd name="T14" fmla="*/ 2 w 118"/>
                  <a:gd name="T15" fmla="*/ 28 h 86"/>
                  <a:gd name="T16" fmla="*/ 6 w 118"/>
                  <a:gd name="T17" fmla="*/ 26 h 86"/>
                  <a:gd name="T18" fmla="*/ 10 w 118"/>
                  <a:gd name="T19" fmla="*/ 26 h 86"/>
                  <a:gd name="T20" fmla="*/ 12 w 118"/>
                  <a:gd name="T21" fmla="*/ 26 h 86"/>
                  <a:gd name="T22" fmla="*/ 16 w 118"/>
                  <a:gd name="T23" fmla="*/ 28 h 86"/>
                  <a:gd name="T24" fmla="*/ 46 w 118"/>
                  <a:gd name="T25" fmla="*/ 60 h 86"/>
                  <a:gd name="T26" fmla="*/ 102 w 118"/>
                  <a:gd name="T27" fmla="*/ 4 h 86"/>
                  <a:gd name="T28" fmla="*/ 102 w 118"/>
                  <a:gd name="T29" fmla="*/ 4 h 86"/>
                  <a:gd name="T30" fmla="*/ 106 w 118"/>
                  <a:gd name="T31" fmla="*/ 2 h 86"/>
                  <a:gd name="T32" fmla="*/ 110 w 118"/>
                  <a:gd name="T33" fmla="*/ 0 h 86"/>
                  <a:gd name="T34" fmla="*/ 112 w 118"/>
                  <a:gd name="T35" fmla="*/ 2 h 86"/>
                  <a:gd name="T36" fmla="*/ 116 w 118"/>
                  <a:gd name="T37" fmla="*/ 4 h 86"/>
                  <a:gd name="T38" fmla="*/ 116 w 118"/>
                  <a:gd name="T39" fmla="*/ 4 h 86"/>
                  <a:gd name="T40" fmla="*/ 118 w 118"/>
                  <a:gd name="T41" fmla="*/ 6 h 86"/>
                  <a:gd name="T42" fmla="*/ 118 w 118"/>
                  <a:gd name="T43" fmla="*/ 10 h 86"/>
                  <a:gd name="T44" fmla="*/ 118 w 118"/>
                  <a:gd name="T45" fmla="*/ 12 h 86"/>
                  <a:gd name="T46" fmla="*/ 116 w 118"/>
                  <a:gd name="T47" fmla="*/ 16 h 86"/>
                  <a:gd name="T48" fmla="*/ 46 w 118"/>
                  <a:gd name="T4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8" h="86">
                    <a:moveTo>
                      <a:pt x="46" y="86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0" y="38"/>
                    </a:lnTo>
                    <a:lnTo>
                      <a:pt x="0" y="36"/>
                    </a:lnTo>
                    <a:lnTo>
                      <a:pt x="0" y="32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6" y="26"/>
                    </a:lnTo>
                    <a:lnTo>
                      <a:pt x="10" y="26"/>
                    </a:lnTo>
                    <a:lnTo>
                      <a:pt x="12" y="26"/>
                    </a:lnTo>
                    <a:lnTo>
                      <a:pt x="16" y="28"/>
                    </a:lnTo>
                    <a:lnTo>
                      <a:pt x="46" y="60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06" y="2"/>
                    </a:lnTo>
                    <a:lnTo>
                      <a:pt x="110" y="0"/>
                    </a:lnTo>
                    <a:lnTo>
                      <a:pt x="112" y="2"/>
                    </a:lnTo>
                    <a:lnTo>
                      <a:pt x="116" y="4"/>
                    </a:lnTo>
                    <a:lnTo>
                      <a:pt x="116" y="4"/>
                    </a:lnTo>
                    <a:lnTo>
                      <a:pt x="118" y="6"/>
                    </a:lnTo>
                    <a:lnTo>
                      <a:pt x="118" y="10"/>
                    </a:lnTo>
                    <a:lnTo>
                      <a:pt x="118" y="12"/>
                    </a:lnTo>
                    <a:lnTo>
                      <a:pt x="116" y="16"/>
                    </a:lnTo>
                    <a:lnTo>
                      <a:pt x="46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7598397F-E645-4481-965A-7A01C5D3B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" y="1143"/>
                <a:ext cx="50" cy="18"/>
              </a:xfrm>
              <a:custGeom>
                <a:avLst/>
                <a:gdLst>
                  <a:gd name="T0" fmla="*/ 40 w 50"/>
                  <a:gd name="T1" fmla="*/ 18 h 18"/>
                  <a:gd name="T2" fmla="*/ 8 w 50"/>
                  <a:gd name="T3" fmla="*/ 18 h 18"/>
                  <a:gd name="T4" fmla="*/ 8 w 50"/>
                  <a:gd name="T5" fmla="*/ 18 h 18"/>
                  <a:gd name="T6" fmla="*/ 6 w 50"/>
                  <a:gd name="T7" fmla="*/ 18 h 18"/>
                  <a:gd name="T8" fmla="*/ 2 w 50"/>
                  <a:gd name="T9" fmla="*/ 16 h 18"/>
                  <a:gd name="T10" fmla="*/ 0 w 50"/>
                  <a:gd name="T11" fmla="*/ 12 h 18"/>
                  <a:gd name="T12" fmla="*/ 0 w 50"/>
                  <a:gd name="T13" fmla="*/ 10 h 18"/>
                  <a:gd name="T14" fmla="*/ 0 w 50"/>
                  <a:gd name="T15" fmla="*/ 10 h 18"/>
                  <a:gd name="T16" fmla="*/ 0 w 50"/>
                  <a:gd name="T17" fmla="*/ 6 h 18"/>
                  <a:gd name="T18" fmla="*/ 2 w 50"/>
                  <a:gd name="T19" fmla="*/ 2 h 18"/>
                  <a:gd name="T20" fmla="*/ 6 w 50"/>
                  <a:gd name="T21" fmla="*/ 0 h 18"/>
                  <a:gd name="T22" fmla="*/ 8 w 50"/>
                  <a:gd name="T23" fmla="*/ 0 h 18"/>
                  <a:gd name="T24" fmla="*/ 40 w 50"/>
                  <a:gd name="T25" fmla="*/ 0 h 18"/>
                  <a:gd name="T26" fmla="*/ 40 w 50"/>
                  <a:gd name="T27" fmla="*/ 0 h 18"/>
                  <a:gd name="T28" fmla="*/ 44 w 50"/>
                  <a:gd name="T29" fmla="*/ 0 h 18"/>
                  <a:gd name="T30" fmla="*/ 48 w 50"/>
                  <a:gd name="T31" fmla="*/ 2 h 18"/>
                  <a:gd name="T32" fmla="*/ 48 w 50"/>
                  <a:gd name="T33" fmla="*/ 6 h 18"/>
                  <a:gd name="T34" fmla="*/ 50 w 50"/>
                  <a:gd name="T35" fmla="*/ 10 h 18"/>
                  <a:gd name="T36" fmla="*/ 50 w 50"/>
                  <a:gd name="T37" fmla="*/ 10 h 18"/>
                  <a:gd name="T38" fmla="*/ 48 w 50"/>
                  <a:gd name="T39" fmla="*/ 12 h 18"/>
                  <a:gd name="T40" fmla="*/ 48 w 50"/>
                  <a:gd name="T41" fmla="*/ 16 h 18"/>
                  <a:gd name="T42" fmla="*/ 44 w 50"/>
                  <a:gd name="T43" fmla="*/ 18 h 18"/>
                  <a:gd name="T44" fmla="*/ 40 w 50"/>
                  <a:gd name="T45" fmla="*/ 18 h 18"/>
                  <a:gd name="T46" fmla="*/ 40 w 50"/>
                  <a:gd name="T4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0" h="18">
                    <a:moveTo>
                      <a:pt x="40" y="18"/>
                    </a:moveTo>
                    <a:lnTo>
                      <a:pt x="8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4" y="0"/>
                    </a:lnTo>
                    <a:lnTo>
                      <a:pt x="48" y="2"/>
                    </a:lnTo>
                    <a:lnTo>
                      <a:pt x="48" y="6"/>
                    </a:lnTo>
                    <a:lnTo>
                      <a:pt x="50" y="10"/>
                    </a:lnTo>
                    <a:lnTo>
                      <a:pt x="50" y="10"/>
                    </a:lnTo>
                    <a:lnTo>
                      <a:pt x="48" y="12"/>
                    </a:lnTo>
                    <a:lnTo>
                      <a:pt x="48" y="16"/>
                    </a:lnTo>
                    <a:lnTo>
                      <a:pt x="44" y="18"/>
                    </a:lnTo>
                    <a:lnTo>
                      <a:pt x="40" y="18"/>
                    </a:lnTo>
                    <a:lnTo>
                      <a:pt x="40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7F500822-7964-43E1-AFA1-24D4A7235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" y="1589"/>
                <a:ext cx="74" cy="18"/>
              </a:xfrm>
              <a:custGeom>
                <a:avLst/>
                <a:gdLst>
                  <a:gd name="T0" fmla="*/ 66 w 74"/>
                  <a:gd name="T1" fmla="*/ 18 h 18"/>
                  <a:gd name="T2" fmla="*/ 8 w 74"/>
                  <a:gd name="T3" fmla="*/ 18 h 18"/>
                  <a:gd name="T4" fmla="*/ 8 w 74"/>
                  <a:gd name="T5" fmla="*/ 18 h 18"/>
                  <a:gd name="T6" fmla="*/ 4 w 74"/>
                  <a:gd name="T7" fmla="*/ 18 h 18"/>
                  <a:gd name="T8" fmla="*/ 2 w 74"/>
                  <a:gd name="T9" fmla="*/ 16 h 18"/>
                  <a:gd name="T10" fmla="*/ 0 w 74"/>
                  <a:gd name="T11" fmla="*/ 14 h 18"/>
                  <a:gd name="T12" fmla="*/ 0 w 74"/>
                  <a:gd name="T13" fmla="*/ 10 h 18"/>
                  <a:gd name="T14" fmla="*/ 0 w 74"/>
                  <a:gd name="T15" fmla="*/ 10 h 18"/>
                  <a:gd name="T16" fmla="*/ 0 w 74"/>
                  <a:gd name="T17" fmla="*/ 6 h 18"/>
                  <a:gd name="T18" fmla="*/ 2 w 74"/>
                  <a:gd name="T19" fmla="*/ 4 h 18"/>
                  <a:gd name="T20" fmla="*/ 4 w 74"/>
                  <a:gd name="T21" fmla="*/ 2 h 18"/>
                  <a:gd name="T22" fmla="*/ 8 w 74"/>
                  <a:gd name="T23" fmla="*/ 0 h 18"/>
                  <a:gd name="T24" fmla="*/ 66 w 74"/>
                  <a:gd name="T25" fmla="*/ 0 h 18"/>
                  <a:gd name="T26" fmla="*/ 66 w 74"/>
                  <a:gd name="T27" fmla="*/ 0 h 18"/>
                  <a:gd name="T28" fmla="*/ 68 w 74"/>
                  <a:gd name="T29" fmla="*/ 2 h 18"/>
                  <a:gd name="T30" fmla="*/ 72 w 74"/>
                  <a:gd name="T31" fmla="*/ 4 h 18"/>
                  <a:gd name="T32" fmla="*/ 74 w 74"/>
                  <a:gd name="T33" fmla="*/ 6 h 18"/>
                  <a:gd name="T34" fmla="*/ 74 w 74"/>
                  <a:gd name="T35" fmla="*/ 10 h 18"/>
                  <a:gd name="T36" fmla="*/ 74 w 74"/>
                  <a:gd name="T37" fmla="*/ 10 h 18"/>
                  <a:gd name="T38" fmla="*/ 74 w 74"/>
                  <a:gd name="T39" fmla="*/ 14 h 18"/>
                  <a:gd name="T40" fmla="*/ 72 w 74"/>
                  <a:gd name="T41" fmla="*/ 16 h 18"/>
                  <a:gd name="T42" fmla="*/ 68 w 74"/>
                  <a:gd name="T43" fmla="*/ 18 h 18"/>
                  <a:gd name="T44" fmla="*/ 66 w 74"/>
                  <a:gd name="T45" fmla="*/ 18 h 18"/>
                  <a:gd name="T46" fmla="*/ 66 w 74"/>
                  <a:gd name="T4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4" h="18">
                    <a:moveTo>
                      <a:pt x="66" y="18"/>
                    </a:moveTo>
                    <a:lnTo>
                      <a:pt x="8" y="18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8" y="2"/>
                    </a:lnTo>
                    <a:lnTo>
                      <a:pt x="72" y="4"/>
                    </a:lnTo>
                    <a:lnTo>
                      <a:pt x="74" y="6"/>
                    </a:lnTo>
                    <a:lnTo>
                      <a:pt x="74" y="10"/>
                    </a:lnTo>
                    <a:lnTo>
                      <a:pt x="74" y="10"/>
                    </a:lnTo>
                    <a:lnTo>
                      <a:pt x="74" y="14"/>
                    </a:lnTo>
                    <a:lnTo>
                      <a:pt x="72" y="16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E9FB342-2E0C-44BB-AB40-867EDD0FAB7E}"/>
              </a:ext>
            </a:extLst>
          </p:cNvPr>
          <p:cNvGrpSpPr/>
          <p:nvPr/>
        </p:nvGrpSpPr>
        <p:grpSpPr>
          <a:xfrm>
            <a:off x="4037265" y="1166115"/>
            <a:ext cx="1907400" cy="1907400"/>
            <a:chOff x="4153877" y="1379530"/>
            <a:chExt cx="1907400" cy="1907400"/>
          </a:xfrm>
        </p:grpSpPr>
        <p:sp>
          <p:nvSpPr>
            <p:cNvPr id="52" name="Right Triangle 10">
              <a:extLst>
                <a:ext uri="{FF2B5EF4-FFF2-40B4-BE49-F238E27FC236}">
                  <a16:creationId xmlns:a16="http://schemas.microsoft.com/office/drawing/2014/main" id="{C5C538D5-181E-4739-B3B5-CB40C90DC97C}"/>
                </a:ext>
              </a:extLst>
            </p:cNvPr>
            <p:cNvSpPr/>
            <p:nvPr/>
          </p:nvSpPr>
          <p:spPr>
            <a:xfrm>
              <a:off x="4153877" y="1379530"/>
              <a:ext cx="1907400" cy="1907400"/>
            </a:xfrm>
            <a:prstGeom prst="ellipse">
              <a:avLst/>
            </a:prstGeom>
            <a:solidFill>
              <a:schemeClr val="tx2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274320" rIns="0" rtlCol="0" anchor="ctr" anchorCtr="1"/>
            <a:lstStyle/>
            <a:p>
              <a:pPr algn="ctr"/>
              <a:r>
                <a:rPr lang="en-US" sz="1400" b="1" spc="100" dirty="0">
                  <a:solidFill>
                    <a:schemeClr val="tx1"/>
                  </a:solidFill>
                </a:rPr>
                <a:t>Internal</a:t>
              </a:r>
              <a:br>
                <a:rPr lang="en-US" sz="1400" b="1" spc="100" dirty="0">
                  <a:solidFill>
                    <a:schemeClr val="tx1"/>
                  </a:solidFill>
                </a:rPr>
              </a:br>
              <a:r>
                <a:rPr lang="en-US" sz="1400" b="1" spc="100" dirty="0">
                  <a:solidFill>
                    <a:schemeClr val="tx1"/>
                  </a:solidFill>
                </a:rPr>
                <a:t>functioning</a:t>
              </a:r>
              <a:br>
                <a:rPr lang="en-US" sz="1400" b="1" spc="100" dirty="0">
                  <a:solidFill>
                    <a:schemeClr val="tx1"/>
                  </a:solidFill>
                </a:rPr>
              </a:br>
              <a:r>
                <a:rPr lang="en-US" sz="1400" b="1" spc="100" dirty="0">
                  <a:solidFill>
                    <a:schemeClr val="tx1"/>
                  </a:solidFill>
                </a:rPr>
                <a:t>of the Public</a:t>
              </a:r>
              <a:br>
                <a:rPr lang="en-US" sz="1400" b="1" spc="100" dirty="0">
                  <a:solidFill>
                    <a:schemeClr val="tx1"/>
                  </a:solidFill>
                </a:rPr>
              </a:br>
              <a:r>
                <a:rPr lang="en-US" sz="1400" b="1" spc="100" dirty="0">
                  <a:solidFill>
                    <a:schemeClr val="tx1"/>
                  </a:solidFill>
                </a:rPr>
                <a:t>Administration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C7104DCB-9521-425C-9AD2-47E8943425F7}"/>
                </a:ext>
              </a:extLst>
            </p:cNvPr>
            <p:cNvGrpSpPr/>
            <p:nvPr/>
          </p:nvGrpSpPr>
          <p:grpSpPr>
            <a:xfrm>
              <a:off x="4816239" y="1466550"/>
              <a:ext cx="582676" cy="514924"/>
              <a:chOff x="7140575" y="3171825"/>
              <a:chExt cx="1092200" cy="965200"/>
            </a:xfrm>
            <a:solidFill>
              <a:schemeClr val="tx1"/>
            </a:solidFill>
          </p:grpSpPr>
          <p:sp>
            <p:nvSpPr>
              <p:cNvPr id="54" name="Freeform 15">
                <a:extLst>
                  <a:ext uri="{FF2B5EF4-FFF2-40B4-BE49-F238E27FC236}">
                    <a16:creationId xmlns:a16="http://schemas.microsoft.com/office/drawing/2014/main" id="{30BD32BF-C5F3-4CDD-98BA-4C457CA78B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00925" y="3368675"/>
                <a:ext cx="571500" cy="571500"/>
              </a:xfrm>
              <a:custGeom>
                <a:avLst/>
                <a:gdLst>
                  <a:gd name="T0" fmla="*/ 146 w 360"/>
                  <a:gd name="T1" fmla="*/ 360 h 360"/>
                  <a:gd name="T2" fmla="*/ 142 w 360"/>
                  <a:gd name="T3" fmla="*/ 312 h 360"/>
                  <a:gd name="T4" fmla="*/ 114 w 360"/>
                  <a:gd name="T5" fmla="*/ 300 h 360"/>
                  <a:gd name="T6" fmla="*/ 28 w 360"/>
                  <a:gd name="T7" fmla="*/ 284 h 360"/>
                  <a:gd name="T8" fmla="*/ 60 w 360"/>
                  <a:gd name="T9" fmla="*/ 246 h 360"/>
                  <a:gd name="T10" fmla="*/ 48 w 360"/>
                  <a:gd name="T11" fmla="*/ 218 h 360"/>
                  <a:gd name="T12" fmla="*/ 0 w 360"/>
                  <a:gd name="T13" fmla="*/ 146 h 360"/>
                  <a:gd name="T14" fmla="*/ 48 w 360"/>
                  <a:gd name="T15" fmla="*/ 142 h 360"/>
                  <a:gd name="T16" fmla="*/ 60 w 360"/>
                  <a:gd name="T17" fmla="*/ 114 h 360"/>
                  <a:gd name="T18" fmla="*/ 76 w 360"/>
                  <a:gd name="T19" fmla="*/ 28 h 360"/>
                  <a:gd name="T20" fmla="*/ 114 w 360"/>
                  <a:gd name="T21" fmla="*/ 60 h 360"/>
                  <a:gd name="T22" fmla="*/ 142 w 360"/>
                  <a:gd name="T23" fmla="*/ 48 h 360"/>
                  <a:gd name="T24" fmla="*/ 214 w 360"/>
                  <a:gd name="T25" fmla="*/ 0 h 360"/>
                  <a:gd name="T26" fmla="*/ 218 w 360"/>
                  <a:gd name="T27" fmla="*/ 48 h 360"/>
                  <a:gd name="T28" fmla="*/ 246 w 360"/>
                  <a:gd name="T29" fmla="*/ 60 h 360"/>
                  <a:gd name="T30" fmla="*/ 330 w 360"/>
                  <a:gd name="T31" fmla="*/ 76 h 360"/>
                  <a:gd name="T32" fmla="*/ 300 w 360"/>
                  <a:gd name="T33" fmla="*/ 114 h 360"/>
                  <a:gd name="T34" fmla="*/ 312 w 360"/>
                  <a:gd name="T35" fmla="*/ 142 h 360"/>
                  <a:gd name="T36" fmla="*/ 360 w 360"/>
                  <a:gd name="T37" fmla="*/ 212 h 360"/>
                  <a:gd name="T38" fmla="*/ 312 w 360"/>
                  <a:gd name="T39" fmla="*/ 218 h 360"/>
                  <a:gd name="T40" fmla="*/ 300 w 360"/>
                  <a:gd name="T41" fmla="*/ 246 h 360"/>
                  <a:gd name="T42" fmla="*/ 284 w 360"/>
                  <a:gd name="T43" fmla="*/ 330 h 360"/>
                  <a:gd name="T44" fmla="*/ 246 w 360"/>
                  <a:gd name="T45" fmla="*/ 300 h 360"/>
                  <a:gd name="T46" fmla="*/ 218 w 360"/>
                  <a:gd name="T47" fmla="*/ 312 h 360"/>
                  <a:gd name="T48" fmla="*/ 162 w 360"/>
                  <a:gd name="T49" fmla="*/ 342 h 360"/>
                  <a:gd name="T50" fmla="*/ 202 w 360"/>
                  <a:gd name="T51" fmla="*/ 298 h 360"/>
                  <a:gd name="T52" fmla="*/ 208 w 360"/>
                  <a:gd name="T53" fmla="*/ 296 h 360"/>
                  <a:gd name="T54" fmla="*/ 242 w 360"/>
                  <a:gd name="T55" fmla="*/ 282 h 360"/>
                  <a:gd name="T56" fmla="*/ 282 w 360"/>
                  <a:gd name="T57" fmla="*/ 306 h 360"/>
                  <a:gd name="T58" fmla="*/ 278 w 360"/>
                  <a:gd name="T59" fmla="*/ 248 h 360"/>
                  <a:gd name="T60" fmla="*/ 282 w 360"/>
                  <a:gd name="T61" fmla="*/ 242 h 360"/>
                  <a:gd name="T62" fmla="*/ 296 w 360"/>
                  <a:gd name="T63" fmla="*/ 208 h 360"/>
                  <a:gd name="T64" fmla="*/ 342 w 360"/>
                  <a:gd name="T65" fmla="*/ 196 h 360"/>
                  <a:gd name="T66" fmla="*/ 298 w 360"/>
                  <a:gd name="T67" fmla="*/ 158 h 360"/>
                  <a:gd name="T68" fmla="*/ 296 w 360"/>
                  <a:gd name="T69" fmla="*/ 152 h 360"/>
                  <a:gd name="T70" fmla="*/ 282 w 360"/>
                  <a:gd name="T71" fmla="*/ 118 h 360"/>
                  <a:gd name="T72" fmla="*/ 306 w 360"/>
                  <a:gd name="T73" fmla="*/ 78 h 360"/>
                  <a:gd name="T74" fmla="*/ 248 w 360"/>
                  <a:gd name="T75" fmla="*/ 82 h 360"/>
                  <a:gd name="T76" fmla="*/ 242 w 360"/>
                  <a:gd name="T77" fmla="*/ 78 h 360"/>
                  <a:gd name="T78" fmla="*/ 208 w 360"/>
                  <a:gd name="T79" fmla="*/ 64 h 360"/>
                  <a:gd name="T80" fmla="*/ 196 w 360"/>
                  <a:gd name="T81" fmla="*/ 18 h 360"/>
                  <a:gd name="T82" fmla="*/ 158 w 360"/>
                  <a:gd name="T83" fmla="*/ 62 h 360"/>
                  <a:gd name="T84" fmla="*/ 152 w 360"/>
                  <a:gd name="T85" fmla="*/ 64 h 360"/>
                  <a:gd name="T86" fmla="*/ 118 w 360"/>
                  <a:gd name="T87" fmla="*/ 78 h 360"/>
                  <a:gd name="T88" fmla="*/ 78 w 360"/>
                  <a:gd name="T89" fmla="*/ 54 h 360"/>
                  <a:gd name="T90" fmla="*/ 82 w 360"/>
                  <a:gd name="T91" fmla="*/ 112 h 360"/>
                  <a:gd name="T92" fmla="*/ 78 w 360"/>
                  <a:gd name="T93" fmla="*/ 118 h 360"/>
                  <a:gd name="T94" fmla="*/ 64 w 360"/>
                  <a:gd name="T95" fmla="*/ 152 h 360"/>
                  <a:gd name="T96" fmla="*/ 18 w 360"/>
                  <a:gd name="T97" fmla="*/ 162 h 360"/>
                  <a:gd name="T98" fmla="*/ 62 w 360"/>
                  <a:gd name="T99" fmla="*/ 202 h 360"/>
                  <a:gd name="T100" fmla="*/ 64 w 360"/>
                  <a:gd name="T101" fmla="*/ 208 h 360"/>
                  <a:gd name="T102" fmla="*/ 78 w 360"/>
                  <a:gd name="T103" fmla="*/ 242 h 360"/>
                  <a:gd name="T104" fmla="*/ 54 w 360"/>
                  <a:gd name="T105" fmla="*/ 282 h 360"/>
                  <a:gd name="T106" fmla="*/ 112 w 360"/>
                  <a:gd name="T107" fmla="*/ 278 h 360"/>
                  <a:gd name="T108" fmla="*/ 118 w 360"/>
                  <a:gd name="T109" fmla="*/ 282 h 360"/>
                  <a:gd name="T110" fmla="*/ 152 w 360"/>
                  <a:gd name="T111" fmla="*/ 296 h 360"/>
                  <a:gd name="T112" fmla="*/ 162 w 360"/>
                  <a:gd name="T113" fmla="*/ 342 h 360"/>
                  <a:gd name="T114" fmla="*/ 350 w 360"/>
                  <a:gd name="T115" fmla="*/ 204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60" h="360">
                    <a:moveTo>
                      <a:pt x="214" y="360"/>
                    </a:moveTo>
                    <a:lnTo>
                      <a:pt x="146" y="360"/>
                    </a:lnTo>
                    <a:lnTo>
                      <a:pt x="142" y="312"/>
                    </a:lnTo>
                    <a:lnTo>
                      <a:pt x="142" y="312"/>
                    </a:lnTo>
                    <a:lnTo>
                      <a:pt x="128" y="306"/>
                    </a:lnTo>
                    <a:lnTo>
                      <a:pt x="114" y="300"/>
                    </a:lnTo>
                    <a:lnTo>
                      <a:pt x="76" y="330"/>
                    </a:lnTo>
                    <a:lnTo>
                      <a:pt x="28" y="284"/>
                    </a:lnTo>
                    <a:lnTo>
                      <a:pt x="60" y="246"/>
                    </a:lnTo>
                    <a:lnTo>
                      <a:pt x="60" y="246"/>
                    </a:lnTo>
                    <a:lnTo>
                      <a:pt x="52" y="232"/>
                    </a:lnTo>
                    <a:lnTo>
                      <a:pt x="48" y="218"/>
                    </a:lnTo>
                    <a:lnTo>
                      <a:pt x="0" y="212"/>
                    </a:lnTo>
                    <a:lnTo>
                      <a:pt x="0" y="146"/>
                    </a:lnTo>
                    <a:lnTo>
                      <a:pt x="48" y="142"/>
                    </a:lnTo>
                    <a:lnTo>
                      <a:pt x="48" y="142"/>
                    </a:lnTo>
                    <a:lnTo>
                      <a:pt x="52" y="128"/>
                    </a:lnTo>
                    <a:lnTo>
                      <a:pt x="60" y="114"/>
                    </a:lnTo>
                    <a:lnTo>
                      <a:pt x="28" y="76"/>
                    </a:lnTo>
                    <a:lnTo>
                      <a:pt x="76" y="28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28" y="52"/>
                    </a:lnTo>
                    <a:lnTo>
                      <a:pt x="142" y="48"/>
                    </a:lnTo>
                    <a:lnTo>
                      <a:pt x="146" y="0"/>
                    </a:lnTo>
                    <a:lnTo>
                      <a:pt x="214" y="0"/>
                    </a:lnTo>
                    <a:lnTo>
                      <a:pt x="218" y="48"/>
                    </a:lnTo>
                    <a:lnTo>
                      <a:pt x="218" y="48"/>
                    </a:lnTo>
                    <a:lnTo>
                      <a:pt x="232" y="52"/>
                    </a:lnTo>
                    <a:lnTo>
                      <a:pt x="246" y="60"/>
                    </a:lnTo>
                    <a:lnTo>
                      <a:pt x="284" y="28"/>
                    </a:lnTo>
                    <a:lnTo>
                      <a:pt x="330" y="76"/>
                    </a:lnTo>
                    <a:lnTo>
                      <a:pt x="300" y="114"/>
                    </a:lnTo>
                    <a:lnTo>
                      <a:pt x="300" y="114"/>
                    </a:lnTo>
                    <a:lnTo>
                      <a:pt x="306" y="128"/>
                    </a:lnTo>
                    <a:lnTo>
                      <a:pt x="312" y="142"/>
                    </a:lnTo>
                    <a:lnTo>
                      <a:pt x="360" y="146"/>
                    </a:lnTo>
                    <a:lnTo>
                      <a:pt x="360" y="212"/>
                    </a:lnTo>
                    <a:lnTo>
                      <a:pt x="312" y="218"/>
                    </a:lnTo>
                    <a:lnTo>
                      <a:pt x="312" y="218"/>
                    </a:lnTo>
                    <a:lnTo>
                      <a:pt x="306" y="232"/>
                    </a:lnTo>
                    <a:lnTo>
                      <a:pt x="300" y="246"/>
                    </a:lnTo>
                    <a:lnTo>
                      <a:pt x="330" y="284"/>
                    </a:lnTo>
                    <a:lnTo>
                      <a:pt x="284" y="330"/>
                    </a:lnTo>
                    <a:lnTo>
                      <a:pt x="246" y="300"/>
                    </a:lnTo>
                    <a:lnTo>
                      <a:pt x="246" y="300"/>
                    </a:lnTo>
                    <a:lnTo>
                      <a:pt x="232" y="306"/>
                    </a:lnTo>
                    <a:lnTo>
                      <a:pt x="218" y="312"/>
                    </a:lnTo>
                    <a:lnTo>
                      <a:pt x="214" y="360"/>
                    </a:lnTo>
                    <a:close/>
                    <a:moveTo>
                      <a:pt x="162" y="342"/>
                    </a:moveTo>
                    <a:lnTo>
                      <a:pt x="196" y="342"/>
                    </a:lnTo>
                    <a:lnTo>
                      <a:pt x="202" y="298"/>
                    </a:lnTo>
                    <a:lnTo>
                      <a:pt x="208" y="296"/>
                    </a:lnTo>
                    <a:lnTo>
                      <a:pt x="208" y="296"/>
                    </a:lnTo>
                    <a:lnTo>
                      <a:pt x="226" y="290"/>
                    </a:lnTo>
                    <a:lnTo>
                      <a:pt x="242" y="282"/>
                    </a:lnTo>
                    <a:lnTo>
                      <a:pt x="248" y="278"/>
                    </a:lnTo>
                    <a:lnTo>
                      <a:pt x="282" y="306"/>
                    </a:lnTo>
                    <a:lnTo>
                      <a:pt x="306" y="282"/>
                    </a:lnTo>
                    <a:lnTo>
                      <a:pt x="278" y="248"/>
                    </a:lnTo>
                    <a:lnTo>
                      <a:pt x="282" y="242"/>
                    </a:lnTo>
                    <a:lnTo>
                      <a:pt x="282" y="242"/>
                    </a:lnTo>
                    <a:lnTo>
                      <a:pt x="290" y="226"/>
                    </a:lnTo>
                    <a:lnTo>
                      <a:pt x="296" y="208"/>
                    </a:lnTo>
                    <a:lnTo>
                      <a:pt x="298" y="202"/>
                    </a:lnTo>
                    <a:lnTo>
                      <a:pt x="342" y="196"/>
                    </a:lnTo>
                    <a:lnTo>
                      <a:pt x="342" y="162"/>
                    </a:lnTo>
                    <a:lnTo>
                      <a:pt x="298" y="158"/>
                    </a:lnTo>
                    <a:lnTo>
                      <a:pt x="296" y="152"/>
                    </a:lnTo>
                    <a:lnTo>
                      <a:pt x="296" y="152"/>
                    </a:lnTo>
                    <a:lnTo>
                      <a:pt x="290" y="134"/>
                    </a:lnTo>
                    <a:lnTo>
                      <a:pt x="282" y="118"/>
                    </a:lnTo>
                    <a:lnTo>
                      <a:pt x="278" y="112"/>
                    </a:lnTo>
                    <a:lnTo>
                      <a:pt x="306" y="78"/>
                    </a:lnTo>
                    <a:lnTo>
                      <a:pt x="282" y="54"/>
                    </a:lnTo>
                    <a:lnTo>
                      <a:pt x="248" y="82"/>
                    </a:lnTo>
                    <a:lnTo>
                      <a:pt x="242" y="78"/>
                    </a:lnTo>
                    <a:lnTo>
                      <a:pt x="242" y="78"/>
                    </a:lnTo>
                    <a:lnTo>
                      <a:pt x="226" y="70"/>
                    </a:lnTo>
                    <a:lnTo>
                      <a:pt x="208" y="64"/>
                    </a:lnTo>
                    <a:lnTo>
                      <a:pt x="202" y="62"/>
                    </a:lnTo>
                    <a:lnTo>
                      <a:pt x="196" y="18"/>
                    </a:lnTo>
                    <a:lnTo>
                      <a:pt x="162" y="18"/>
                    </a:lnTo>
                    <a:lnTo>
                      <a:pt x="158" y="62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34" y="70"/>
                    </a:lnTo>
                    <a:lnTo>
                      <a:pt x="118" y="78"/>
                    </a:lnTo>
                    <a:lnTo>
                      <a:pt x="112" y="82"/>
                    </a:lnTo>
                    <a:lnTo>
                      <a:pt x="78" y="54"/>
                    </a:lnTo>
                    <a:lnTo>
                      <a:pt x="54" y="78"/>
                    </a:lnTo>
                    <a:lnTo>
                      <a:pt x="82" y="112"/>
                    </a:lnTo>
                    <a:lnTo>
                      <a:pt x="78" y="118"/>
                    </a:lnTo>
                    <a:lnTo>
                      <a:pt x="78" y="118"/>
                    </a:lnTo>
                    <a:lnTo>
                      <a:pt x="70" y="134"/>
                    </a:lnTo>
                    <a:lnTo>
                      <a:pt x="64" y="152"/>
                    </a:lnTo>
                    <a:lnTo>
                      <a:pt x="62" y="158"/>
                    </a:lnTo>
                    <a:lnTo>
                      <a:pt x="18" y="162"/>
                    </a:lnTo>
                    <a:lnTo>
                      <a:pt x="18" y="196"/>
                    </a:lnTo>
                    <a:lnTo>
                      <a:pt x="62" y="202"/>
                    </a:lnTo>
                    <a:lnTo>
                      <a:pt x="64" y="208"/>
                    </a:lnTo>
                    <a:lnTo>
                      <a:pt x="64" y="208"/>
                    </a:lnTo>
                    <a:lnTo>
                      <a:pt x="70" y="226"/>
                    </a:lnTo>
                    <a:lnTo>
                      <a:pt x="78" y="242"/>
                    </a:lnTo>
                    <a:lnTo>
                      <a:pt x="82" y="248"/>
                    </a:lnTo>
                    <a:lnTo>
                      <a:pt x="54" y="282"/>
                    </a:lnTo>
                    <a:lnTo>
                      <a:pt x="78" y="306"/>
                    </a:lnTo>
                    <a:lnTo>
                      <a:pt x="112" y="278"/>
                    </a:lnTo>
                    <a:lnTo>
                      <a:pt x="118" y="282"/>
                    </a:lnTo>
                    <a:lnTo>
                      <a:pt x="118" y="282"/>
                    </a:lnTo>
                    <a:lnTo>
                      <a:pt x="134" y="290"/>
                    </a:lnTo>
                    <a:lnTo>
                      <a:pt x="152" y="296"/>
                    </a:lnTo>
                    <a:lnTo>
                      <a:pt x="158" y="298"/>
                    </a:lnTo>
                    <a:lnTo>
                      <a:pt x="162" y="342"/>
                    </a:lnTo>
                    <a:close/>
                    <a:moveTo>
                      <a:pt x="350" y="204"/>
                    </a:moveTo>
                    <a:lnTo>
                      <a:pt x="350" y="204"/>
                    </a:lnTo>
                    <a:lnTo>
                      <a:pt x="350" y="2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5" name="Freeform 16">
                <a:extLst>
                  <a:ext uri="{FF2B5EF4-FFF2-40B4-BE49-F238E27FC236}">
                    <a16:creationId xmlns:a16="http://schemas.microsoft.com/office/drawing/2014/main" id="{F1A4A952-5E05-451C-82BF-457157CEFF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62850" y="3530600"/>
                <a:ext cx="247650" cy="247650"/>
              </a:xfrm>
              <a:custGeom>
                <a:avLst/>
                <a:gdLst>
                  <a:gd name="T0" fmla="*/ 78 w 156"/>
                  <a:gd name="T1" fmla="*/ 156 h 156"/>
                  <a:gd name="T2" fmla="*/ 48 w 156"/>
                  <a:gd name="T3" fmla="*/ 148 h 156"/>
                  <a:gd name="T4" fmla="*/ 24 w 156"/>
                  <a:gd name="T5" fmla="*/ 132 h 156"/>
                  <a:gd name="T6" fmla="*/ 6 w 156"/>
                  <a:gd name="T7" fmla="*/ 108 h 156"/>
                  <a:gd name="T8" fmla="*/ 0 w 156"/>
                  <a:gd name="T9" fmla="*/ 78 h 156"/>
                  <a:gd name="T10" fmla="*/ 2 w 156"/>
                  <a:gd name="T11" fmla="*/ 62 h 156"/>
                  <a:gd name="T12" fmla="*/ 14 w 156"/>
                  <a:gd name="T13" fmla="*/ 34 h 156"/>
                  <a:gd name="T14" fmla="*/ 34 w 156"/>
                  <a:gd name="T15" fmla="*/ 14 h 156"/>
                  <a:gd name="T16" fmla="*/ 62 w 156"/>
                  <a:gd name="T17" fmla="*/ 2 h 156"/>
                  <a:gd name="T18" fmla="*/ 78 w 156"/>
                  <a:gd name="T19" fmla="*/ 0 h 156"/>
                  <a:gd name="T20" fmla="*/ 108 w 156"/>
                  <a:gd name="T21" fmla="*/ 6 h 156"/>
                  <a:gd name="T22" fmla="*/ 132 w 156"/>
                  <a:gd name="T23" fmla="*/ 22 h 156"/>
                  <a:gd name="T24" fmla="*/ 150 w 156"/>
                  <a:gd name="T25" fmla="*/ 48 h 156"/>
                  <a:gd name="T26" fmla="*/ 156 w 156"/>
                  <a:gd name="T27" fmla="*/ 78 h 156"/>
                  <a:gd name="T28" fmla="*/ 154 w 156"/>
                  <a:gd name="T29" fmla="*/ 94 h 156"/>
                  <a:gd name="T30" fmla="*/ 142 w 156"/>
                  <a:gd name="T31" fmla="*/ 120 h 156"/>
                  <a:gd name="T32" fmla="*/ 122 w 156"/>
                  <a:gd name="T33" fmla="*/ 142 h 156"/>
                  <a:gd name="T34" fmla="*/ 94 w 156"/>
                  <a:gd name="T35" fmla="*/ 154 h 156"/>
                  <a:gd name="T36" fmla="*/ 78 w 156"/>
                  <a:gd name="T37" fmla="*/ 156 h 156"/>
                  <a:gd name="T38" fmla="*/ 78 w 156"/>
                  <a:gd name="T39" fmla="*/ 18 h 156"/>
                  <a:gd name="T40" fmla="*/ 54 w 156"/>
                  <a:gd name="T41" fmla="*/ 22 h 156"/>
                  <a:gd name="T42" fmla="*/ 36 w 156"/>
                  <a:gd name="T43" fmla="*/ 36 h 156"/>
                  <a:gd name="T44" fmla="*/ 24 w 156"/>
                  <a:gd name="T45" fmla="*/ 54 h 156"/>
                  <a:gd name="T46" fmla="*/ 18 w 156"/>
                  <a:gd name="T47" fmla="*/ 78 h 156"/>
                  <a:gd name="T48" fmla="*/ 20 w 156"/>
                  <a:gd name="T49" fmla="*/ 90 h 156"/>
                  <a:gd name="T50" fmla="*/ 28 w 156"/>
                  <a:gd name="T51" fmla="*/ 110 h 156"/>
                  <a:gd name="T52" fmla="*/ 44 w 156"/>
                  <a:gd name="T53" fmla="*/ 126 h 156"/>
                  <a:gd name="T54" fmla="*/ 66 w 156"/>
                  <a:gd name="T55" fmla="*/ 136 h 156"/>
                  <a:gd name="T56" fmla="*/ 78 w 156"/>
                  <a:gd name="T57" fmla="*/ 138 h 156"/>
                  <a:gd name="T58" fmla="*/ 100 w 156"/>
                  <a:gd name="T59" fmla="*/ 132 h 156"/>
                  <a:gd name="T60" fmla="*/ 120 w 156"/>
                  <a:gd name="T61" fmla="*/ 120 h 156"/>
                  <a:gd name="T62" fmla="*/ 132 w 156"/>
                  <a:gd name="T63" fmla="*/ 100 h 156"/>
                  <a:gd name="T64" fmla="*/ 138 w 156"/>
                  <a:gd name="T65" fmla="*/ 78 h 156"/>
                  <a:gd name="T66" fmla="*/ 136 w 156"/>
                  <a:gd name="T67" fmla="*/ 66 h 156"/>
                  <a:gd name="T68" fmla="*/ 126 w 156"/>
                  <a:gd name="T69" fmla="*/ 44 h 156"/>
                  <a:gd name="T70" fmla="*/ 110 w 156"/>
                  <a:gd name="T71" fmla="*/ 28 h 156"/>
                  <a:gd name="T72" fmla="*/ 90 w 156"/>
                  <a:gd name="T73" fmla="*/ 20 h 156"/>
                  <a:gd name="T74" fmla="*/ 78 w 156"/>
                  <a:gd name="T75" fmla="*/ 1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6" h="156">
                    <a:moveTo>
                      <a:pt x="78" y="156"/>
                    </a:moveTo>
                    <a:lnTo>
                      <a:pt x="78" y="156"/>
                    </a:lnTo>
                    <a:lnTo>
                      <a:pt x="62" y="154"/>
                    </a:lnTo>
                    <a:lnTo>
                      <a:pt x="48" y="148"/>
                    </a:lnTo>
                    <a:lnTo>
                      <a:pt x="34" y="142"/>
                    </a:lnTo>
                    <a:lnTo>
                      <a:pt x="24" y="132"/>
                    </a:lnTo>
                    <a:lnTo>
                      <a:pt x="14" y="120"/>
                    </a:lnTo>
                    <a:lnTo>
                      <a:pt x="6" y="108"/>
                    </a:lnTo>
                    <a:lnTo>
                      <a:pt x="2" y="94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2" y="62"/>
                    </a:lnTo>
                    <a:lnTo>
                      <a:pt x="6" y="48"/>
                    </a:lnTo>
                    <a:lnTo>
                      <a:pt x="14" y="34"/>
                    </a:lnTo>
                    <a:lnTo>
                      <a:pt x="24" y="22"/>
                    </a:lnTo>
                    <a:lnTo>
                      <a:pt x="34" y="14"/>
                    </a:lnTo>
                    <a:lnTo>
                      <a:pt x="48" y="6"/>
                    </a:lnTo>
                    <a:lnTo>
                      <a:pt x="62" y="2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94" y="2"/>
                    </a:lnTo>
                    <a:lnTo>
                      <a:pt x="108" y="6"/>
                    </a:lnTo>
                    <a:lnTo>
                      <a:pt x="122" y="14"/>
                    </a:lnTo>
                    <a:lnTo>
                      <a:pt x="132" y="22"/>
                    </a:lnTo>
                    <a:lnTo>
                      <a:pt x="142" y="34"/>
                    </a:lnTo>
                    <a:lnTo>
                      <a:pt x="150" y="48"/>
                    </a:lnTo>
                    <a:lnTo>
                      <a:pt x="154" y="6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54" y="94"/>
                    </a:lnTo>
                    <a:lnTo>
                      <a:pt x="150" y="108"/>
                    </a:lnTo>
                    <a:lnTo>
                      <a:pt x="142" y="120"/>
                    </a:lnTo>
                    <a:lnTo>
                      <a:pt x="132" y="132"/>
                    </a:lnTo>
                    <a:lnTo>
                      <a:pt x="122" y="142"/>
                    </a:lnTo>
                    <a:lnTo>
                      <a:pt x="108" y="148"/>
                    </a:lnTo>
                    <a:lnTo>
                      <a:pt x="94" y="154"/>
                    </a:lnTo>
                    <a:lnTo>
                      <a:pt x="78" y="156"/>
                    </a:lnTo>
                    <a:lnTo>
                      <a:pt x="78" y="156"/>
                    </a:lnTo>
                    <a:close/>
                    <a:moveTo>
                      <a:pt x="78" y="18"/>
                    </a:moveTo>
                    <a:lnTo>
                      <a:pt x="78" y="18"/>
                    </a:lnTo>
                    <a:lnTo>
                      <a:pt x="66" y="20"/>
                    </a:lnTo>
                    <a:lnTo>
                      <a:pt x="54" y="22"/>
                    </a:lnTo>
                    <a:lnTo>
                      <a:pt x="44" y="28"/>
                    </a:lnTo>
                    <a:lnTo>
                      <a:pt x="36" y="36"/>
                    </a:lnTo>
                    <a:lnTo>
                      <a:pt x="28" y="44"/>
                    </a:lnTo>
                    <a:lnTo>
                      <a:pt x="24" y="54"/>
                    </a:lnTo>
                    <a:lnTo>
                      <a:pt x="20" y="66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20" y="90"/>
                    </a:lnTo>
                    <a:lnTo>
                      <a:pt x="24" y="100"/>
                    </a:lnTo>
                    <a:lnTo>
                      <a:pt x="28" y="110"/>
                    </a:lnTo>
                    <a:lnTo>
                      <a:pt x="36" y="120"/>
                    </a:lnTo>
                    <a:lnTo>
                      <a:pt x="44" y="126"/>
                    </a:lnTo>
                    <a:lnTo>
                      <a:pt x="54" y="132"/>
                    </a:lnTo>
                    <a:lnTo>
                      <a:pt x="66" y="136"/>
                    </a:lnTo>
                    <a:lnTo>
                      <a:pt x="78" y="138"/>
                    </a:lnTo>
                    <a:lnTo>
                      <a:pt x="78" y="138"/>
                    </a:lnTo>
                    <a:lnTo>
                      <a:pt x="90" y="136"/>
                    </a:lnTo>
                    <a:lnTo>
                      <a:pt x="100" y="132"/>
                    </a:lnTo>
                    <a:lnTo>
                      <a:pt x="110" y="126"/>
                    </a:lnTo>
                    <a:lnTo>
                      <a:pt x="120" y="120"/>
                    </a:lnTo>
                    <a:lnTo>
                      <a:pt x="126" y="110"/>
                    </a:lnTo>
                    <a:lnTo>
                      <a:pt x="132" y="100"/>
                    </a:lnTo>
                    <a:lnTo>
                      <a:pt x="136" y="90"/>
                    </a:lnTo>
                    <a:lnTo>
                      <a:pt x="138" y="78"/>
                    </a:lnTo>
                    <a:lnTo>
                      <a:pt x="138" y="78"/>
                    </a:lnTo>
                    <a:lnTo>
                      <a:pt x="136" y="66"/>
                    </a:lnTo>
                    <a:lnTo>
                      <a:pt x="132" y="54"/>
                    </a:lnTo>
                    <a:lnTo>
                      <a:pt x="126" y="44"/>
                    </a:lnTo>
                    <a:lnTo>
                      <a:pt x="120" y="36"/>
                    </a:lnTo>
                    <a:lnTo>
                      <a:pt x="110" y="28"/>
                    </a:lnTo>
                    <a:lnTo>
                      <a:pt x="100" y="22"/>
                    </a:lnTo>
                    <a:lnTo>
                      <a:pt x="90" y="20"/>
                    </a:lnTo>
                    <a:lnTo>
                      <a:pt x="78" y="18"/>
                    </a:lnTo>
                    <a:lnTo>
                      <a:pt x="78" y="1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6" name="Freeform 17">
                <a:extLst>
                  <a:ext uri="{FF2B5EF4-FFF2-40B4-BE49-F238E27FC236}">
                    <a16:creationId xmlns:a16="http://schemas.microsoft.com/office/drawing/2014/main" id="{68FC3400-2F59-4B04-B28F-2310D34CC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4075" y="3171825"/>
                <a:ext cx="927100" cy="530225"/>
              </a:xfrm>
              <a:custGeom>
                <a:avLst/>
                <a:gdLst>
                  <a:gd name="T0" fmla="*/ 0 w 584"/>
                  <a:gd name="T1" fmla="*/ 326 h 334"/>
                  <a:gd name="T2" fmla="*/ 0 w 584"/>
                  <a:gd name="T3" fmla="*/ 304 h 334"/>
                  <a:gd name="T4" fmla="*/ 2 w 584"/>
                  <a:gd name="T5" fmla="*/ 272 h 334"/>
                  <a:gd name="T6" fmla="*/ 14 w 584"/>
                  <a:gd name="T7" fmla="*/ 214 h 334"/>
                  <a:gd name="T8" fmla="*/ 36 w 584"/>
                  <a:gd name="T9" fmla="*/ 158 h 334"/>
                  <a:gd name="T10" fmla="*/ 70 w 584"/>
                  <a:gd name="T11" fmla="*/ 110 h 334"/>
                  <a:gd name="T12" fmla="*/ 110 w 584"/>
                  <a:gd name="T13" fmla="*/ 68 h 334"/>
                  <a:gd name="T14" fmla="*/ 158 w 584"/>
                  <a:gd name="T15" fmla="*/ 36 h 334"/>
                  <a:gd name="T16" fmla="*/ 214 w 584"/>
                  <a:gd name="T17" fmla="*/ 14 h 334"/>
                  <a:gd name="T18" fmla="*/ 272 w 584"/>
                  <a:gd name="T19" fmla="*/ 0 h 334"/>
                  <a:gd name="T20" fmla="*/ 304 w 584"/>
                  <a:gd name="T21" fmla="*/ 0 h 334"/>
                  <a:gd name="T22" fmla="*/ 348 w 584"/>
                  <a:gd name="T23" fmla="*/ 2 h 334"/>
                  <a:gd name="T24" fmla="*/ 390 w 584"/>
                  <a:gd name="T25" fmla="*/ 12 h 334"/>
                  <a:gd name="T26" fmla="*/ 430 w 584"/>
                  <a:gd name="T27" fmla="*/ 26 h 334"/>
                  <a:gd name="T28" fmla="*/ 468 w 584"/>
                  <a:gd name="T29" fmla="*/ 48 h 334"/>
                  <a:gd name="T30" fmla="*/ 502 w 584"/>
                  <a:gd name="T31" fmla="*/ 72 h 334"/>
                  <a:gd name="T32" fmla="*/ 532 w 584"/>
                  <a:gd name="T33" fmla="*/ 102 h 334"/>
                  <a:gd name="T34" fmla="*/ 558 w 584"/>
                  <a:gd name="T35" fmla="*/ 138 h 334"/>
                  <a:gd name="T36" fmla="*/ 580 w 584"/>
                  <a:gd name="T37" fmla="*/ 176 h 334"/>
                  <a:gd name="T38" fmla="*/ 568 w 584"/>
                  <a:gd name="T39" fmla="*/ 192 h 334"/>
                  <a:gd name="T40" fmla="*/ 564 w 584"/>
                  <a:gd name="T41" fmla="*/ 184 h 334"/>
                  <a:gd name="T42" fmla="*/ 544 w 584"/>
                  <a:gd name="T43" fmla="*/ 148 h 334"/>
                  <a:gd name="T44" fmla="*/ 518 w 584"/>
                  <a:gd name="T45" fmla="*/ 114 h 334"/>
                  <a:gd name="T46" fmla="*/ 490 w 584"/>
                  <a:gd name="T47" fmla="*/ 86 h 334"/>
                  <a:gd name="T48" fmla="*/ 458 w 584"/>
                  <a:gd name="T49" fmla="*/ 62 h 334"/>
                  <a:gd name="T50" fmla="*/ 422 w 584"/>
                  <a:gd name="T51" fmla="*/ 44 h 334"/>
                  <a:gd name="T52" fmla="*/ 384 w 584"/>
                  <a:gd name="T53" fmla="*/ 30 h 334"/>
                  <a:gd name="T54" fmla="*/ 344 w 584"/>
                  <a:gd name="T55" fmla="*/ 20 h 334"/>
                  <a:gd name="T56" fmla="*/ 304 w 584"/>
                  <a:gd name="T57" fmla="*/ 18 h 334"/>
                  <a:gd name="T58" fmla="*/ 274 w 584"/>
                  <a:gd name="T59" fmla="*/ 18 h 334"/>
                  <a:gd name="T60" fmla="*/ 218 w 584"/>
                  <a:gd name="T61" fmla="*/ 30 h 334"/>
                  <a:gd name="T62" fmla="*/ 168 w 584"/>
                  <a:gd name="T63" fmla="*/ 52 h 334"/>
                  <a:gd name="T64" fmla="*/ 122 w 584"/>
                  <a:gd name="T65" fmla="*/ 82 h 334"/>
                  <a:gd name="T66" fmla="*/ 82 w 584"/>
                  <a:gd name="T67" fmla="*/ 122 h 334"/>
                  <a:gd name="T68" fmla="*/ 52 w 584"/>
                  <a:gd name="T69" fmla="*/ 168 h 334"/>
                  <a:gd name="T70" fmla="*/ 30 w 584"/>
                  <a:gd name="T71" fmla="*/ 218 h 334"/>
                  <a:gd name="T72" fmla="*/ 18 w 584"/>
                  <a:gd name="T73" fmla="*/ 274 h 334"/>
                  <a:gd name="T74" fmla="*/ 18 w 584"/>
                  <a:gd name="T75" fmla="*/ 304 h 334"/>
                  <a:gd name="T76" fmla="*/ 18 w 584"/>
                  <a:gd name="T77" fmla="*/ 332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84" h="334">
                    <a:moveTo>
                      <a:pt x="0" y="334"/>
                    </a:moveTo>
                    <a:lnTo>
                      <a:pt x="0" y="326"/>
                    </a:lnTo>
                    <a:lnTo>
                      <a:pt x="0" y="326"/>
                    </a:lnTo>
                    <a:lnTo>
                      <a:pt x="0" y="304"/>
                    </a:lnTo>
                    <a:lnTo>
                      <a:pt x="0" y="304"/>
                    </a:lnTo>
                    <a:lnTo>
                      <a:pt x="2" y="272"/>
                    </a:lnTo>
                    <a:lnTo>
                      <a:pt x="6" y="242"/>
                    </a:lnTo>
                    <a:lnTo>
                      <a:pt x="14" y="214"/>
                    </a:lnTo>
                    <a:lnTo>
                      <a:pt x="24" y="186"/>
                    </a:lnTo>
                    <a:lnTo>
                      <a:pt x="36" y="158"/>
                    </a:lnTo>
                    <a:lnTo>
                      <a:pt x="52" y="134"/>
                    </a:lnTo>
                    <a:lnTo>
                      <a:pt x="70" y="110"/>
                    </a:lnTo>
                    <a:lnTo>
                      <a:pt x="88" y="88"/>
                    </a:lnTo>
                    <a:lnTo>
                      <a:pt x="110" y="68"/>
                    </a:lnTo>
                    <a:lnTo>
                      <a:pt x="134" y="52"/>
                    </a:lnTo>
                    <a:lnTo>
                      <a:pt x="158" y="36"/>
                    </a:lnTo>
                    <a:lnTo>
                      <a:pt x="186" y="24"/>
                    </a:lnTo>
                    <a:lnTo>
                      <a:pt x="214" y="14"/>
                    </a:lnTo>
                    <a:lnTo>
                      <a:pt x="242" y="6"/>
                    </a:lnTo>
                    <a:lnTo>
                      <a:pt x="272" y="0"/>
                    </a:lnTo>
                    <a:lnTo>
                      <a:pt x="304" y="0"/>
                    </a:lnTo>
                    <a:lnTo>
                      <a:pt x="304" y="0"/>
                    </a:lnTo>
                    <a:lnTo>
                      <a:pt x="326" y="0"/>
                    </a:lnTo>
                    <a:lnTo>
                      <a:pt x="348" y="2"/>
                    </a:lnTo>
                    <a:lnTo>
                      <a:pt x="368" y="6"/>
                    </a:lnTo>
                    <a:lnTo>
                      <a:pt x="390" y="12"/>
                    </a:lnTo>
                    <a:lnTo>
                      <a:pt x="410" y="18"/>
                    </a:lnTo>
                    <a:lnTo>
                      <a:pt x="430" y="26"/>
                    </a:lnTo>
                    <a:lnTo>
                      <a:pt x="448" y="36"/>
                    </a:lnTo>
                    <a:lnTo>
                      <a:pt x="468" y="48"/>
                    </a:lnTo>
                    <a:lnTo>
                      <a:pt x="484" y="60"/>
                    </a:lnTo>
                    <a:lnTo>
                      <a:pt x="502" y="72"/>
                    </a:lnTo>
                    <a:lnTo>
                      <a:pt x="518" y="88"/>
                    </a:lnTo>
                    <a:lnTo>
                      <a:pt x="532" y="102"/>
                    </a:lnTo>
                    <a:lnTo>
                      <a:pt x="546" y="120"/>
                    </a:lnTo>
                    <a:lnTo>
                      <a:pt x="558" y="138"/>
                    </a:lnTo>
                    <a:lnTo>
                      <a:pt x="570" y="156"/>
                    </a:lnTo>
                    <a:lnTo>
                      <a:pt x="580" y="176"/>
                    </a:lnTo>
                    <a:lnTo>
                      <a:pt x="584" y="184"/>
                    </a:lnTo>
                    <a:lnTo>
                      <a:pt x="568" y="192"/>
                    </a:lnTo>
                    <a:lnTo>
                      <a:pt x="564" y="184"/>
                    </a:lnTo>
                    <a:lnTo>
                      <a:pt x="564" y="184"/>
                    </a:lnTo>
                    <a:lnTo>
                      <a:pt x="554" y="164"/>
                    </a:lnTo>
                    <a:lnTo>
                      <a:pt x="544" y="148"/>
                    </a:lnTo>
                    <a:lnTo>
                      <a:pt x="532" y="130"/>
                    </a:lnTo>
                    <a:lnTo>
                      <a:pt x="518" y="114"/>
                    </a:lnTo>
                    <a:lnTo>
                      <a:pt x="504" y="100"/>
                    </a:lnTo>
                    <a:lnTo>
                      <a:pt x="490" y="86"/>
                    </a:lnTo>
                    <a:lnTo>
                      <a:pt x="474" y="74"/>
                    </a:lnTo>
                    <a:lnTo>
                      <a:pt x="458" y="62"/>
                    </a:lnTo>
                    <a:lnTo>
                      <a:pt x="440" y="52"/>
                    </a:lnTo>
                    <a:lnTo>
                      <a:pt x="422" y="44"/>
                    </a:lnTo>
                    <a:lnTo>
                      <a:pt x="404" y="36"/>
                    </a:lnTo>
                    <a:lnTo>
                      <a:pt x="384" y="30"/>
                    </a:lnTo>
                    <a:lnTo>
                      <a:pt x="364" y="24"/>
                    </a:lnTo>
                    <a:lnTo>
                      <a:pt x="344" y="20"/>
                    </a:lnTo>
                    <a:lnTo>
                      <a:pt x="324" y="18"/>
                    </a:lnTo>
                    <a:lnTo>
                      <a:pt x="304" y="18"/>
                    </a:lnTo>
                    <a:lnTo>
                      <a:pt x="304" y="18"/>
                    </a:lnTo>
                    <a:lnTo>
                      <a:pt x="274" y="18"/>
                    </a:lnTo>
                    <a:lnTo>
                      <a:pt x="246" y="24"/>
                    </a:lnTo>
                    <a:lnTo>
                      <a:pt x="218" y="30"/>
                    </a:lnTo>
                    <a:lnTo>
                      <a:pt x="192" y="40"/>
                    </a:lnTo>
                    <a:lnTo>
                      <a:pt x="168" y="52"/>
                    </a:lnTo>
                    <a:lnTo>
                      <a:pt x="144" y="66"/>
                    </a:lnTo>
                    <a:lnTo>
                      <a:pt x="122" y="82"/>
                    </a:lnTo>
                    <a:lnTo>
                      <a:pt x="102" y="102"/>
                    </a:lnTo>
                    <a:lnTo>
                      <a:pt x="82" y="122"/>
                    </a:lnTo>
                    <a:lnTo>
                      <a:pt x="66" y="144"/>
                    </a:lnTo>
                    <a:lnTo>
                      <a:pt x="52" y="168"/>
                    </a:lnTo>
                    <a:lnTo>
                      <a:pt x="40" y="192"/>
                    </a:lnTo>
                    <a:lnTo>
                      <a:pt x="30" y="218"/>
                    </a:lnTo>
                    <a:lnTo>
                      <a:pt x="24" y="246"/>
                    </a:lnTo>
                    <a:lnTo>
                      <a:pt x="18" y="274"/>
                    </a:lnTo>
                    <a:lnTo>
                      <a:pt x="18" y="304"/>
                    </a:lnTo>
                    <a:lnTo>
                      <a:pt x="18" y="304"/>
                    </a:lnTo>
                    <a:lnTo>
                      <a:pt x="18" y="324"/>
                    </a:lnTo>
                    <a:lnTo>
                      <a:pt x="18" y="332"/>
                    </a:lnTo>
                    <a:lnTo>
                      <a:pt x="0" y="3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7" name="Freeform 18">
                <a:extLst>
                  <a:ext uri="{FF2B5EF4-FFF2-40B4-BE49-F238E27FC236}">
                    <a16:creationId xmlns:a16="http://schemas.microsoft.com/office/drawing/2014/main" id="{9AB630E2-5C3A-4CBF-A8E5-A3E86A0C4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2175" y="3606800"/>
                <a:ext cx="927100" cy="530225"/>
              </a:xfrm>
              <a:custGeom>
                <a:avLst/>
                <a:gdLst>
                  <a:gd name="T0" fmla="*/ 280 w 584"/>
                  <a:gd name="T1" fmla="*/ 334 h 334"/>
                  <a:gd name="T2" fmla="*/ 236 w 584"/>
                  <a:gd name="T3" fmla="*/ 330 h 334"/>
                  <a:gd name="T4" fmla="*/ 194 w 584"/>
                  <a:gd name="T5" fmla="*/ 322 h 334"/>
                  <a:gd name="T6" fmla="*/ 154 w 584"/>
                  <a:gd name="T7" fmla="*/ 306 h 334"/>
                  <a:gd name="T8" fmla="*/ 116 w 584"/>
                  <a:gd name="T9" fmla="*/ 286 h 334"/>
                  <a:gd name="T10" fmla="*/ 82 w 584"/>
                  <a:gd name="T11" fmla="*/ 260 h 334"/>
                  <a:gd name="T12" fmla="*/ 52 w 584"/>
                  <a:gd name="T13" fmla="*/ 230 h 334"/>
                  <a:gd name="T14" fmla="*/ 24 w 584"/>
                  <a:gd name="T15" fmla="*/ 196 h 334"/>
                  <a:gd name="T16" fmla="*/ 4 w 584"/>
                  <a:gd name="T17" fmla="*/ 158 h 334"/>
                  <a:gd name="T18" fmla="*/ 16 w 584"/>
                  <a:gd name="T19" fmla="*/ 142 h 334"/>
                  <a:gd name="T20" fmla="*/ 20 w 584"/>
                  <a:gd name="T21" fmla="*/ 150 h 334"/>
                  <a:gd name="T22" fmla="*/ 40 w 584"/>
                  <a:gd name="T23" fmla="*/ 186 h 334"/>
                  <a:gd name="T24" fmla="*/ 64 w 584"/>
                  <a:gd name="T25" fmla="*/ 218 h 334"/>
                  <a:gd name="T26" fmla="*/ 94 w 584"/>
                  <a:gd name="T27" fmla="*/ 246 h 334"/>
                  <a:gd name="T28" fmla="*/ 126 w 584"/>
                  <a:gd name="T29" fmla="*/ 270 h 334"/>
                  <a:gd name="T30" fmla="*/ 162 w 584"/>
                  <a:gd name="T31" fmla="*/ 290 h 334"/>
                  <a:gd name="T32" fmla="*/ 198 w 584"/>
                  <a:gd name="T33" fmla="*/ 304 h 334"/>
                  <a:gd name="T34" fmla="*/ 238 w 584"/>
                  <a:gd name="T35" fmla="*/ 312 h 334"/>
                  <a:gd name="T36" fmla="*/ 280 w 584"/>
                  <a:gd name="T37" fmla="*/ 316 h 334"/>
                  <a:gd name="T38" fmla="*/ 308 w 584"/>
                  <a:gd name="T39" fmla="*/ 314 h 334"/>
                  <a:gd name="T40" fmla="*/ 364 w 584"/>
                  <a:gd name="T41" fmla="*/ 304 h 334"/>
                  <a:gd name="T42" fmla="*/ 416 w 584"/>
                  <a:gd name="T43" fmla="*/ 282 h 334"/>
                  <a:gd name="T44" fmla="*/ 462 w 584"/>
                  <a:gd name="T45" fmla="*/ 250 h 334"/>
                  <a:gd name="T46" fmla="*/ 500 w 584"/>
                  <a:gd name="T47" fmla="*/ 212 h 334"/>
                  <a:gd name="T48" fmla="*/ 532 w 584"/>
                  <a:gd name="T49" fmla="*/ 166 h 334"/>
                  <a:gd name="T50" fmla="*/ 554 w 584"/>
                  <a:gd name="T51" fmla="*/ 114 h 334"/>
                  <a:gd name="T52" fmla="*/ 564 w 584"/>
                  <a:gd name="T53" fmla="*/ 58 h 334"/>
                  <a:gd name="T54" fmla="*/ 566 w 584"/>
                  <a:gd name="T55" fmla="*/ 30 h 334"/>
                  <a:gd name="T56" fmla="*/ 564 w 584"/>
                  <a:gd name="T57" fmla="*/ 0 h 334"/>
                  <a:gd name="T58" fmla="*/ 584 w 584"/>
                  <a:gd name="T59" fmla="*/ 8 h 334"/>
                  <a:gd name="T60" fmla="*/ 584 w 584"/>
                  <a:gd name="T61" fmla="*/ 30 h 334"/>
                  <a:gd name="T62" fmla="*/ 582 w 584"/>
                  <a:gd name="T63" fmla="*/ 60 h 334"/>
                  <a:gd name="T64" fmla="*/ 570 w 584"/>
                  <a:gd name="T65" fmla="*/ 120 h 334"/>
                  <a:gd name="T66" fmla="*/ 548 w 584"/>
                  <a:gd name="T67" fmla="*/ 174 h 334"/>
                  <a:gd name="T68" fmla="*/ 514 w 584"/>
                  <a:gd name="T69" fmla="*/ 224 h 334"/>
                  <a:gd name="T70" fmla="*/ 474 w 584"/>
                  <a:gd name="T71" fmla="*/ 264 h 334"/>
                  <a:gd name="T72" fmla="*/ 424 w 584"/>
                  <a:gd name="T73" fmla="*/ 298 h 334"/>
                  <a:gd name="T74" fmla="*/ 370 w 584"/>
                  <a:gd name="T75" fmla="*/ 320 h 334"/>
                  <a:gd name="T76" fmla="*/ 310 w 584"/>
                  <a:gd name="T77" fmla="*/ 332 h 334"/>
                  <a:gd name="T78" fmla="*/ 280 w 584"/>
                  <a:gd name="T79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4" h="334">
                    <a:moveTo>
                      <a:pt x="280" y="334"/>
                    </a:moveTo>
                    <a:lnTo>
                      <a:pt x="280" y="334"/>
                    </a:lnTo>
                    <a:lnTo>
                      <a:pt x="258" y="334"/>
                    </a:lnTo>
                    <a:lnTo>
                      <a:pt x="236" y="330"/>
                    </a:lnTo>
                    <a:lnTo>
                      <a:pt x="214" y="326"/>
                    </a:lnTo>
                    <a:lnTo>
                      <a:pt x="194" y="322"/>
                    </a:lnTo>
                    <a:lnTo>
                      <a:pt x="174" y="314"/>
                    </a:lnTo>
                    <a:lnTo>
                      <a:pt x="154" y="306"/>
                    </a:lnTo>
                    <a:lnTo>
                      <a:pt x="134" y="296"/>
                    </a:lnTo>
                    <a:lnTo>
                      <a:pt x="116" y="286"/>
                    </a:lnTo>
                    <a:lnTo>
                      <a:pt x="98" y="274"/>
                    </a:lnTo>
                    <a:lnTo>
                      <a:pt x="82" y="260"/>
                    </a:lnTo>
                    <a:lnTo>
                      <a:pt x="66" y="246"/>
                    </a:lnTo>
                    <a:lnTo>
                      <a:pt x="52" y="230"/>
                    </a:lnTo>
                    <a:lnTo>
                      <a:pt x="38" y="214"/>
                    </a:lnTo>
                    <a:lnTo>
                      <a:pt x="24" y="196"/>
                    </a:lnTo>
                    <a:lnTo>
                      <a:pt x="14" y="178"/>
                    </a:lnTo>
                    <a:lnTo>
                      <a:pt x="4" y="158"/>
                    </a:lnTo>
                    <a:lnTo>
                      <a:pt x="0" y="150"/>
                    </a:lnTo>
                    <a:lnTo>
                      <a:pt x="16" y="142"/>
                    </a:lnTo>
                    <a:lnTo>
                      <a:pt x="20" y="150"/>
                    </a:lnTo>
                    <a:lnTo>
                      <a:pt x="20" y="150"/>
                    </a:lnTo>
                    <a:lnTo>
                      <a:pt x="30" y="168"/>
                    </a:lnTo>
                    <a:lnTo>
                      <a:pt x="40" y="186"/>
                    </a:lnTo>
                    <a:lnTo>
                      <a:pt x="52" y="202"/>
                    </a:lnTo>
                    <a:lnTo>
                      <a:pt x="64" y="218"/>
                    </a:lnTo>
                    <a:lnTo>
                      <a:pt x="78" y="234"/>
                    </a:lnTo>
                    <a:lnTo>
                      <a:pt x="94" y="246"/>
                    </a:lnTo>
                    <a:lnTo>
                      <a:pt x="110" y="260"/>
                    </a:lnTo>
                    <a:lnTo>
                      <a:pt x="126" y="270"/>
                    </a:lnTo>
                    <a:lnTo>
                      <a:pt x="144" y="282"/>
                    </a:lnTo>
                    <a:lnTo>
                      <a:pt x="162" y="290"/>
                    </a:lnTo>
                    <a:lnTo>
                      <a:pt x="180" y="298"/>
                    </a:lnTo>
                    <a:lnTo>
                      <a:pt x="198" y="304"/>
                    </a:lnTo>
                    <a:lnTo>
                      <a:pt x="218" y="310"/>
                    </a:lnTo>
                    <a:lnTo>
                      <a:pt x="238" y="312"/>
                    </a:lnTo>
                    <a:lnTo>
                      <a:pt x="260" y="316"/>
                    </a:lnTo>
                    <a:lnTo>
                      <a:pt x="280" y="316"/>
                    </a:lnTo>
                    <a:lnTo>
                      <a:pt x="280" y="316"/>
                    </a:lnTo>
                    <a:lnTo>
                      <a:pt x="308" y="314"/>
                    </a:lnTo>
                    <a:lnTo>
                      <a:pt x="338" y="310"/>
                    </a:lnTo>
                    <a:lnTo>
                      <a:pt x="364" y="304"/>
                    </a:lnTo>
                    <a:lnTo>
                      <a:pt x="392" y="294"/>
                    </a:lnTo>
                    <a:lnTo>
                      <a:pt x="416" y="282"/>
                    </a:lnTo>
                    <a:lnTo>
                      <a:pt x="440" y="266"/>
                    </a:lnTo>
                    <a:lnTo>
                      <a:pt x="462" y="250"/>
                    </a:lnTo>
                    <a:lnTo>
                      <a:pt x="482" y="232"/>
                    </a:lnTo>
                    <a:lnTo>
                      <a:pt x="500" y="212"/>
                    </a:lnTo>
                    <a:lnTo>
                      <a:pt x="518" y="190"/>
                    </a:lnTo>
                    <a:lnTo>
                      <a:pt x="532" y="166"/>
                    </a:lnTo>
                    <a:lnTo>
                      <a:pt x="544" y="140"/>
                    </a:lnTo>
                    <a:lnTo>
                      <a:pt x="554" y="114"/>
                    </a:lnTo>
                    <a:lnTo>
                      <a:pt x="560" y="88"/>
                    </a:lnTo>
                    <a:lnTo>
                      <a:pt x="564" y="58"/>
                    </a:lnTo>
                    <a:lnTo>
                      <a:pt x="566" y="30"/>
                    </a:lnTo>
                    <a:lnTo>
                      <a:pt x="566" y="30"/>
                    </a:lnTo>
                    <a:lnTo>
                      <a:pt x="566" y="10"/>
                    </a:lnTo>
                    <a:lnTo>
                      <a:pt x="564" y="0"/>
                    </a:lnTo>
                    <a:lnTo>
                      <a:pt x="582" y="0"/>
                    </a:lnTo>
                    <a:lnTo>
                      <a:pt x="584" y="8"/>
                    </a:lnTo>
                    <a:lnTo>
                      <a:pt x="584" y="8"/>
                    </a:lnTo>
                    <a:lnTo>
                      <a:pt x="584" y="30"/>
                    </a:lnTo>
                    <a:lnTo>
                      <a:pt x="584" y="30"/>
                    </a:lnTo>
                    <a:lnTo>
                      <a:pt x="582" y="60"/>
                    </a:lnTo>
                    <a:lnTo>
                      <a:pt x="578" y="90"/>
                    </a:lnTo>
                    <a:lnTo>
                      <a:pt x="570" y="120"/>
                    </a:lnTo>
                    <a:lnTo>
                      <a:pt x="560" y="148"/>
                    </a:lnTo>
                    <a:lnTo>
                      <a:pt x="548" y="174"/>
                    </a:lnTo>
                    <a:lnTo>
                      <a:pt x="532" y="200"/>
                    </a:lnTo>
                    <a:lnTo>
                      <a:pt x="514" y="224"/>
                    </a:lnTo>
                    <a:lnTo>
                      <a:pt x="494" y="244"/>
                    </a:lnTo>
                    <a:lnTo>
                      <a:pt x="474" y="264"/>
                    </a:lnTo>
                    <a:lnTo>
                      <a:pt x="450" y="282"/>
                    </a:lnTo>
                    <a:lnTo>
                      <a:pt x="424" y="298"/>
                    </a:lnTo>
                    <a:lnTo>
                      <a:pt x="398" y="310"/>
                    </a:lnTo>
                    <a:lnTo>
                      <a:pt x="370" y="320"/>
                    </a:lnTo>
                    <a:lnTo>
                      <a:pt x="342" y="328"/>
                    </a:lnTo>
                    <a:lnTo>
                      <a:pt x="310" y="332"/>
                    </a:lnTo>
                    <a:lnTo>
                      <a:pt x="280" y="334"/>
                    </a:lnTo>
                    <a:lnTo>
                      <a:pt x="280" y="3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8" name="Freeform 19">
                <a:extLst>
                  <a:ext uri="{FF2B5EF4-FFF2-40B4-BE49-F238E27FC236}">
                    <a16:creationId xmlns:a16="http://schemas.microsoft.com/office/drawing/2014/main" id="{20F6EE9B-9661-41D6-A63C-26E0DE47F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0575" y="3632200"/>
                <a:ext cx="152400" cy="98425"/>
              </a:xfrm>
              <a:custGeom>
                <a:avLst/>
                <a:gdLst>
                  <a:gd name="T0" fmla="*/ 48 w 96"/>
                  <a:gd name="T1" fmla="*/ 62 h 62"/>
                  <a:gd name="T2" fmla="*/ 0 w 96"/>
                  <a:gd name="T3" fmla="*/ 14 h 62"/>
                  <a:gd name="T4" fmla="*/ 14 w 96"/>
                  <a:gd name="T5" fmla="*/ 0 h 62"/>
                  <a:gd name="T6" fmla="*/ 48 w 96"/>
                  <a:gd name="T7" fmla="*/ 36 h 62"/>
                  <a:gd name="T8" fmla="*/ 84 w 96"/>
                  <a:gd name="T9" fmla="*/ 0 h 62"/>
                  <a:gd name="T10" fmla="*/ 96 w 96"/>
                  <a:gd name="T11" fmla="*/ 14 h 62"/>
                  <a:gd name="T12" fmla="*/ 48 w 96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62">
                    <a:moveTo>
                      <a:pt x="48" y="62"/>
                    </a:moveTo>
                    <a:lnTo>
                      <a:pt x="0" y="14"/>
                    </a:lnTo>
                    <a:lnTo>
                      <a:pt x="14" y="0"/>
                    </a:lnTo>
                    <a:lnTo>
                      <a:pt x="48" y="36"/>
                    </a:lnTo>
                    <a:lnTo>
                      <a:pt x="84" y="0"/>
                    </a:lnTo>
                    <a:lnTo>
                      <a:pt x="96" y="14"/>
                    </a:lnTo>
                    <a:lnTo>
                      <a:pt x="48" y="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2F1EECC4-2BF5-413D-B302-5E376DDE2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7200" y="3571875"/>
                <a:ext cx="155575" cy="98425"/>
              </a:xfrm>
              <a:custGeom>
                <a:avLst/>
                <a:gdLst>
                  <a:gd name="T0" fmla="*/ 84 w 98"/>
                  <a:gd name="T1" fmla="*/ 62 h 62"/>
                  <a:gd name="T2" fmla="*/ 50 w 98"/>
                  <a:gd name="T3" fmla="*/ 26 h 62"/>
                  <a:gd name="T4" fmla="*/ 14 w 98"/>
                  <a:gd name="T5" fmla="*/ 62 h 62"/>
                  <a:gd name="T6" fmla="*/ 0 w 98"/>
                  <a:gd name="T7" fmla="*/ 48 h 62"/>
                  <a:gd name="T8" fmla="*/ 50 w 98"/>
                  <a:gd name="T9" fmla="*/ 0 h 62"/>
                  <a:gd name="T10" fmla="*/ 98 w 98"/>
                  <a:gd name="T11" fmla="*/ 48 h 62"/>
                  <a:gd name="T12" fmla="*/ 84 w 98"/>
                  <a:gd name="T1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62">
                    <a:moveTo>
                      <a:pt x="84" y="62"/>
                    </a:moveTo>
                    <a:lnTo>
                      <a:pt x="50" y="26"/>
                    </a:lnTo>
                    <a:lnTo>
                      <a:pt x="14" y="62"/>
                    </a:lnTo>
                    <a:lnTo>
                      <a:pt x="0" y="48"/>
                    </a:lnTo>
                    <a:lnTo>
                      <a:pt x="50" y="0"/>
                    </a:lnTo>
                    <a:lnTo>
                      <a:pt x="98" y="48"/>
                    </a:lnTo>
                    <a:lnTo>
                      <a:pt x="84" y="6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B861AFF-8820-46EF-9196-8C29A8D0A04D}"/>
              </a:ext>
            </a:extLst>
          </p:cNvPr>
          <p:cNvGrpSpPr/>
          <p:nvPr/>
        </p:nvGrpSpPr>
        <p:grpSpPr>
          <a:xfrm>
            <a:off x="5143627" y="2504815"/>
            <a:ext cx="1911096" cy="1911096"/>
            <a:chOff x="5278544" y="2718230"/>
            <a:chExt cx="1911096" cy="191109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38B7731-32B9-4F13-806A-08775FA52F64}"/>
                </a:ext>
              </a:extLst>
            </p:cNvPr>
            <p:cNvSpPr txBox="1"/>
            <p:nvPr/>
          </p:nvSpPr>
          <p:spPr>
            <a:xfrm>
              <a:off x="5278544" y="2718230"/>
              <a:ext cx="1911096" cy="1911096"/>
            </a:xfrm>
            <a:prstGeom prst="ellipse">
              <a:avLst/>
            </a:prstGeom>
            <a:solidFill>
              <a:schemeClr val="tx1">
                <a:lumMod val="20000"/>
                <a:lumOff val="80000"/>
                <a:alpha val="94000"/>
              </a:schemeClr>
            </a:solidFill>
          </p:spPr>
          <p:txBody>
            <a:bodyPr wrap="none" lIns="182880" tIns="274320" rIns="182880" bIns="0" rtlCol="0" anchor="ctr" anchorCtr="1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buClr>
                  <a:schemeClr val="accent2"/>
                </a:buClr>
                <a:buSzPct val="70000"/>
              </a:pPr>
              <a:r>
                <a:rPr lang="en-US" sz="1400" b="1" spc="100" dirty="0">
                  <a:solidFill>
                    <a:schemeClr val="bg2"/>
                  </a:solidFill>
                </a:rPr>
                <a:t>Digital skills</a:t>
              </a:r>
              <a:br>
                <a:rPr lang="en-US" sz="1400" b="1" spc="100" dirty="0">
                  <a:solidFill>
                    <a:schemeClr val="bg2"/>
                  </a:solidFill>
                </a:rPr>
              </a:br>
              <a:r>
                <a:rPr lang="en-US" sz="1400" b="1" spc="100" dirty="0">
                  <a:solidFill>
                    <a:schemeClr val="bg2"/>
                  </a:solidFill>
                </a:rPr>
                <a:t>of public sector</a:t>
              </a:r>
              <a:br>
                <a:rPr lang="en-US" sz="1400" b="1" spc="100" dirty="0">
                  <a:solidFill>
                    <a:schemeClr val="bg2"/>
                  </a:solidFill>
                </a:rPr>
              </a:br>
              <a:r>
                <a:rPr lang="en-US" sz="1400" b="1" spc="100" dirty="0">
                  <a:solidFill>
                    <a:schemeClr val="bg2"/>
                  </a:solidFill>
                </a:rPr>
                <a:t>employees</a:t>
              </a:r>
            </a:p>
          </p:txBody>
        </p:sp>
        <p:grpSp>
          <p:nvGrpSpPr>
            <p:cNvPr id="62" name="Group 104">
              <a:extLst>
                <a:ext uri="{FF2B5EF4-FFF2-40B4-BE49-F238E27FC236}">
                  <a16:creationId xmlns:a16="http://schemas.microsoft.com/office/drawing/2014/main" id="{4FB80D76-C32B-4A91-90DB-CEFFDEAF610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032268" y="2940906"/>
              <a:ext cx="403648" cy="467114"/>
              <a:chOff x="2043" y="3026"/>
              <a:chExt cx="636" cy="736"/>
            </a:xfrm>
            <a:solidFill>
              <a:schemeClr val="tx1"/>
            </a:solidFill>
          </p:grpSpPr>
          <p:sp>
            <p:nvSpPr>
              <p:cNvPr id="63" name="Freeform 105">
                <a:extLst>
                  <a:ext uri="{FF2B5EF4-FFF2-40B4-BE49-F238E27FC236}">
                    <a16:creationId xmlns:a16="http://schemas.microsoft.com/office/drawing/2014/main" id="{D29420CA-FF38-4F39-B019-2A4BFE933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3238"/>
                <a:ext cx="204" cy="394"/>
              </a:xfrm>
              <a:custGeom>
                <a:avLst/>
                <a:gdLst>
                  <a:gd name="T0" fmla="*/ 0 w 204"/>
                  <a:gd name="T1" fmla="*/ 394 h 394"/>
                  <a:gd name="T2" fmla="*/ 26 w 204"/>
                  <a:gd name="T3" fmla="*/ 376 h 394"/>
                  <a:gd name="T4" fmla="*/ 34 w 204"/>
                  <a:gd name="T5" fmla="*/ 332 h 394"/>
                  <a:gd name="T6" fmla="*/ 46 w 204"/>
                  <a:gd name="T7" fmla="*/ 328 h 394"/>
                  <a:gd name="T8" fmla="*/ 72 w 204"/>
                  <a:gd name="T9" fmla="*/ 318 h 394"/>
                  <a:gd name="T10" fmla="*/ 90 w 204"/>
                  <a:gd name="T11" fmla="*/ 306 h 394"/>
                  <a:gd name="T12" fmla="*/ 146 w 204"/>
                  <a:gd name="T13" fmla="*/ 310 h 394"/>
                  <a:gd name="T14" fmla="*/ 122 w 204"/>
                  <a:gd name="T15" fmla="*/ 274 h 394"/>
                  <a:gd name="T16" fmla="*/ 128 w 204"/>
                  <a:gd name="T17" fmla="*/ 262 h 394"/>
                  <a:gd name="T18" fmla="*/ 140 w 204"/>
                  <a:gd name="T19" fmla="*/ 236 h 394"/>
                  <a:gd name="T20" fmla="*/ 144 w 204"/>
                  <a:gd name="T21" fmla="*/ 216 h 394"/>
                  <a:gd name="T22" fmla="*/ 186 w 204"/>
                  <a:gd name="T23" fmla="*/ 178 h 394"/>
                  <a:gd name="T24" fmla="*/ 142 w 204"/>
                  <a:gd name="T25" fmla="*/ 170 h 394"/>
                  <a:gd name="T26" fmla="*/ 140 w 204"/>
                  <a:gd name="T27" fmla="*/ 156 h 394"/>
                  <a:gd name="T28" fmla="*/ 128 w 204"/>
                  <a:gd name="T29" fmla="*/ 130 h 394"/>
                  <a:gd name="T30" fmla="*/ 118 w 204"/>
                  <a:gd name="T31" fmla="*/ 112 h 394"/>
                  <a:gd name="T32" fmla="*/ 120 w 204"/>
                  <a:gd name="T33" fmla="*/ 56 h 394"/>
                  <a:gd name="T34" fmla="*/ 84 w 204"/>
                  <a:gd name="T35" fmla="*/ 82 h 394"/>
                  <a:gd name="T36" fmla="*/ 72 w 204"/>
                  <a:gd name="T37" fmla="*/ 74 h 394"/>
                  <a:gd name="T38" fmla="*/ 46 w 204"/>
                  <a:gd name="T39" fmla="*/ 64 h 394"/>
                  <a:gd name="T40" fmla="*/ 26 w 204"/>
                  <a:gd name="T41" fmla="*/ 60 h 394"/>
                  <a:gd name="T42" fmla="*/ 0 w 204"/>
                  <a:gd name="T43" fmla="*/ 18 h 394"/>
                  <a:gd name="T44" fmla="*/ 44 w 204"/>
                  <a:gd name="T45" fmla="*/ 0 h 394"/>
                  <a:gd name="T46" fmla="*/ 44 w 204"/>
                  <a:gd name="T47" fmla="*/ 44 h 394"/>
                  <a:gd name="T48" fmla="*/ 88 w 204"/>
                  <a:gd name="T49" fmla="*/ 64 h 394"/>
                  <a:gd name="T50" fmla="*/ 172 w 204"/>
                  <a:gd name="T51" fmla="*/ 84 h 394"/>
                  <a:gd name="T52" fmla="*/ 140 w 204"/>
                  <a:gd name="T53" fmla="*/ 116 h 394"/>
                  <a:gd name="T54" fmla="*/ 158 w 204"/>
                  <a:gd name="T55" fmla="*/ 160 h 394"/>
                  <a:gd name="T56" fmla="*/ 204 w 204"/>
                  <a:gd name="T57" fmla="*/ 234 h 394"/>
                  <a:gd name="T58" fmla="*/ 158 w 204"/>
                  <a:gd name="T59" fmla="*/ 234 h 394"/>
                  <a:gd name="T60" fmla="*/ 140 w 204"/>
                  <a:gd name="T61" fmla="*/ 278 h 394"/>
                  <a:gd name="T62" fmla="*/ 120 w 204"/>
                  <a:gd name="T63" fmla="*/ 362 h 394"/>
                  <a:gd name="T64" fmla="*/ 88 w 204"/>
                  <a:gd name="T65" fmla="*/ 330 h 394"/>
                  <a:gd name="T66" fmla="*/ 44 w 204"/>
                  <a:gd name="T67" fmla="*/ 348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4" h="394">
                    <a:moveTo>
                      <a:pt x="44" y="394"/>
                    </a:moveTo>
                    <a:lnTo>
                      <a:pt x="0" y="394"/>
                    </a:lnTo>
                    <a:lnTo>
                      <a:pt x="0" y="376"/>
                    </a:lnTo>
                    <a:lnTo>
                      <a:pt x="26" y="376"/>
                    </a:lnTo>
                    <a:lnTo>
                      <a:pt x="26" y="334"/>
                    </a:lnTo>
                    <a:lnTo>
                      <a:pt x="34" y="332"/>
                    </a:lnTo>
                    <a:lnTo>
                      <a:pt x="34" y="332"/>
                    </a:lnTo>
                    <a:lnTo>
                      <a:pt x="46" y="328"/>
                    </a:lnTo>
                    <a:lnTo>
                      <a:pt x="60" y="324"/>
                    </a:lnTo>
                    <a:lnTo>
                      <a:pt x="72" y="318"/>
                    </a:lnTo>
                    <a:lnTo>
                      <a:pt x="84" y="310"/>
                    </a:lnTo>
                    <a:lnTo>
                      <a:pt x="90" y="306"/>
                    </a:lnTo>
                    <a:lnTo>
                      <a:pt x="120" y="336"/>
                    </a:lnTo>
                    <a:lnTo>
                      <a:pt x="146" y="310"/>
                    </a:lnTo>
                    <a:lnTo>
                      <a:pt x="118" y="280"/>
                    </a:lnTo>
                    <a:lnTo>
                      <a:pt x="122" y="274"/>
                    </a:lnTo>
                    <a:lnTo>
                      <a:pt x="122" y="274"/>
                    </a:lnTo>
                    <a:lnTo>
                      <a:pt x="128" y="262"/>
                    </a:lnTo>
                    <a:lnTo>
                      <a:pt x="134" y="250"/>
                    </a:lnTo>
                    <a:lnTo>
                      <a:pt x="140" y="236"/>
                    </a:lnTo>
                    <a:lnTo>
                      <a:pt x="142" y="222"/>
                    </a:lnTo>
                    <a:lnTo>
                      <a:pt x="144" y="216"/>
                    </a:lnTo>
                    <a:lnTo>
                      <a:pt x="186" y="216"/>
                    </a:lnTo>
                    <a:lnTo>
                      <a:pt x="186" y="178"/>
                    </a:lnTo>
                    <a:lnTo>
                      <a:pt x="144" y="178"/>
                    </a:lnTo>
                    <a:lnTo>
                      <a:pt x="142" y="170"/>
                    </a:lnTo>
                    <a:lnTo>
                      <a:pt x="142" y="170"/>
                    </a:lnTo>
                    <a:lnTo>
                      <a:pt x="140" y="156"/>
                    </a:lnTo>
                    <a:lnTo>
                      <a:pt x="134" y="144"/>
                    </a:lnTo>
                    <a:lnTo>
                      <a:pt x="128" y="130"/>
                    </a:lnTo>
                    <a:lnTo>
                      <a:pt x="122" y="118"/>
                    </a:lnTo>
                    <a:lnTo>
                      <a:pt x="118" y="112"/>
                    </a:lnTo>
                    <a:lnTo>
                      <a:pt x="146" y="84"/>
                    </a:lnTo>
                    <a:lnTo>
                      <a:pt x="120" y="56"/>
                    </a:lnTo>
                    <a:lnTo>
                      <a:pt x="90" y="86"/>
                    </a:lnTo>
                    <a:lnTo>
                      <a:pt x="84" y="82"/>
                    </a:lnTo>
                    <a:lnTo>
                      <a:pt x="84" y="82"/>
                    </a:lnTo>
                    <a:lnTo>
                      <a:pt x="72" y="74"/>
                    </a:lnTo>
                    <a:lnTo>
                      <a:pt x="60" y="68"/>
                    </a:lnTo>
                    <a:lnTo>
                      <a:pt x="46" y="64"/>
                    </a:lnTo>
                    <a:lnTo>
                      <a:pt x="34" y="60"/>
                    </a:lnTo>
                    <a:lnTo>
                      <a:pt x="26" y="60"/>
                    </a:lnTo>
                    <a:lnTo>
                      <a:pt x="26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66" y="52"/>
                    </a:lnTo>
                    <a:lnTo>
                      <a:pt x="88" y="64"/>
                    </a:lnTo>
                    <a:lnTo>
                      <a:pt x="120" y="32"/>
                    </a:lnTo>
                    <a:lnTo>
                      <a:pt x="172" y="84"/>
                    </a:lnTo>
                    <a:lnTo>
                      <a:pt x="140" y="116"/>
                    </a:lnTo>
                    <a:lnTo>
                      <a:pt x="140" y="116"/>
                    </a:lnTo>
                    <a:lnTo>
                      <a:pt x="152" y="136"/>
                    </a:lnTo>
                    <a:lnTo>
                      <a:pt x="158" y="160"/>
                    </a:lnTo>
                    <a:lnTo>
                      <a:pt x="204" y="160"/>
                    </a:lnTo>
                    <a:lnTo>
                      <a:pt x="204" y="234"/>
                    </a:lnTo>
                    <a:lnTo>
                      <a:pt x="158" y="234"/>
                    </a:lnTo>
                    <a:lnTo>
                      <a:pt x="158" y="234"/>
                    </a:lnTo>
                    <a:lnTo>
                      <a:pt x="152" y="256"/>
                    </a:lnTo>
                    <a:lnTo>
                      <a:pt x="140" y="278"/>
                    </a:lnTo>
                    <a:lnTo>
                      <a:pt x="172" y="310"/>
                    </a:lnTo>
                    <a:lnTo>
                      <a:pt x="120" y="362"/>
                    </a:lnTo>
                    <a:lnTo>
                      <a:pt x="88" y="330"/>
                    </a:lnTo>
                    <a:lnTo>
                      <a:pt x="88" y="330"/>
                    </a:lnTo>
                    <a:lnTo>
                      <a:pt x="66" y="340"/>
                    </a:lnTo>
                    <a:lnTo>
                      <a:pt x="44" y="348"/>
                    </a:lnTo>
                    <a:lnTo>
                      <a:pt x="44" y="3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06">
                <a:extLst>
                  <a:ext uri="{FF2B5EF4-FFF2-40B4-BE49-F238E27FC236}">
                    <a16:creationId xmlns:a16="http://schemas.microsoft.com/office/drawing/2014/main" id="{7A255084-8EE0-4E30-84DA-D49BB78A9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3" y="3330"/>
                <a:ext cx="104" cy="210"/>
              </a:xfrm>
              <a:custGeom>
                <a:avLst/>
                <a:gdLst>
                  <a:gd name="T0" fmla="*/ 2 w 104"/>
                  <a:gd name="T1" fmla="*/ 210 h 210"/>
                  <a:gd name="T2" fmla="*/ 0 w 104"/>
                  <a:gd name="T3" fmla="*/ 192 h 210"/>
                  <a:gd name="T4" fmla="*/ 8 w 104"/>
                  <a:gd name="T5" fmla="*/ 190 h 210"/>
                  <a:gd name="T6" fmla="*/ 8 w 104"/>
                  <a:gd name="T7" fmla="*/ 190 h 210"/>
                  <a:gd name="T8" fmla="*/ 24 w 104"/>
                  <a:gd name="T9" fmla="*/ 188 h 210"/>
                  <a:gd name="T10" fmla="*/ 40 w 104"/>
                  <a:gd name="T11" fmla="*/ 182 h 210"/>
                  <a:gd name="T12" fmla="*/ 52 w 104"/>
                  <a:gd name="T13" fmla="*/ 172 h 210"/>
                  <a:gd name="T14" fmla="*/ 64 w 104"/>
                  <a:gd name="T15" fmla="*/ 162 h 210"/>
                  <a:gd name="T16" fmla="*/ 72 w 104"/>
                  <a:gd name="T17" fmla="*/ 150 h 210"/>
                  <a:gd name="T18" fmla="*/ 80 w 104"/>
                  <a:gd name="T19" fmla="*/ 136 h 210"/>
                  <a:gd name="T20" fmla="*/ 84 w 104"/>
                  <a:gd name="T21" fmla="*/ 120 h 210"/>
                  <a:gd name="T22" fmla="*/ 86 w 104"/>
                  <a:gd name="T23" fmla="*/ 104 h 210"/>
                  <a:gd name="T24" fmla="*/ 86 w 104"/>
                  <a:gd name="T25" fmla="*/ 104 h 210"/>
                  <a:gd name="T26" fmla="*/ 84 w 104"/>
                  <a:gd name="T27" fmla="*/ 88 h 210"/>
                  <a:gd name="T28" fmla="*/ 80 w 104"/>
                  <a:gd name="T29" fmla="*/ 74 h 210"/>
                  <a:gd name="T30" fmla="*/ 72 w 104"/>
                  <a:gd name="T31" fmla="*/ 60 h 210"/>
                  <a:gd name="T32" fmla="*/ 64 w 104"/>
                  <a:gd name="T33" fmla="*/ 48 h 210"/>
                  <a:gd name="T34" fmla="*/ 52 w 104"/>
                  <a:gd name="T35" fmla="*/ 36 h 210"/>
                  <a:gd name="T36" fmla="*/ 40 w 104"/>
                  <a:gd name="T37" fmla="*/ 28 h 210"/>
                  <a:gd name="T38" fmla="*/ 26 w 104"/>
                  <a:gd name="T39" fmla="*/ 22 h 210"/>
                  <a:gd name="T40" fmla="*/ 10 w 104"/>
                  <a:gd name="T41" fmla="*/ 18 h 210"/>
                  <a:gd name="T42" fmla="*/ 0 w 104"/>
                  <a:gd name="T43" fmla="*/ 18 h 210"/>
                  <a:gd name="T44" fmla="*/ 2 w 104"/>
                  <a:gd name="T45" fmla="*/ 0 h 210"/>
                  <a:gd name="T46" fmla="*/ 12 w 104"/>
                  <a:gd name="T47" fmla="*/ 0 h 210"/>
                  <a:gd name="T48" fmla="*/ 12 w 104"/>
                  <a:gd name="T49" fmla="*/ 0 h 210"/>
                  <a:gd name="T50" fmla="*/ 30 w 104"/>
                  <a:gd name="T51" fmla="*/ 4 h 210"/>
                  <a:gd name="T52" fmla="*/ 48 w 104"/>
                  <a:gd name="T53" fmla="*/ 12 h 210"/>
                  <a:gd name="T54" fmla="*/ 64 w 104"/>
                  <a:gd name="T55" fmla="*/ 22 h 210"/>
                  <a:gd name="T56" fmla="*/ 78 w 104"/>
                  <a:gd name="T57" fmla="*/ 36 h 210"/>
                  <a:gd name="T58" fmla="*/ 88 w 104"/>
                  <a:gd name="T59" fmla="*/ 50 h 210"/>
                  <a:gd name="T60" fmla="*/ 96 w 104"/>
                  <a:gd name="T61" fmla="*/ 66 h 210"/>
                  <a:gd name="T62" fmla="*/ 102 w 104"/>
                  <a:gd name="T63" fmla="*/ 86 h 210"/>
                  <a:gd name="T64" fmla="*/ 104 w 104"/>
                  <a:gd name="T65" fmla="*/ 104 h 210"/>
                  <a:gd name="T66" fmla="*/ 104 w 104"/>
                  <a:gd name="T67" fmla="*/ 104 h 210"/>
                  <a:gd name="T68" fmla="*/ 102 w 104"/>
                  <a:gd name="T69" fmla="*/ 124 h 210"/>
                  <a:gd name="T70" fmla="*/ 96 w 104"/>
                  <a:gd name="T71" fmla="*/ 142 h 210"/>
                  <a:gd name="T72" fmla="*/ 88 w 104"/>
                  <a:gd name="T73" fmla="*/ 160 h 210"/>
                  <a:gd name="T74" fmla="*/ 76 w 104"/>
                  <a:gd name="T75" fmla="*/ 174 h 210"/>
                  <a:gd name="T76" fmla="*/ 64 w 104"/>
                  <a:gd name="T77" fmla="*/ 186 h 210"/>
                  <a:gd name="T78" fmla="*/ 48 w 104"/>
                  <a:gd name="T79" fmla="*/ 196 h 210"/>
                  <a:gd name="T80" fmla="*/ 30 w 104"/>
                  <a:gd name="T81" fmla="*/ 204 h 210"/>
                  <a:gd name="T82" fmla="*/ 10 w 104"/>
                  <a:gd name="T83" fmla="*/ 208 h 210"/>
                  <a:gd name="T84" fmla="*/ 2 w 104"/>
                  <a:gd name="T8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4" h="210">
                    <a:moveTo>
                      <a:pt x="2" y="210"/>
                    </a:moveTo>
                    <a:lnTo>
                      <a:pt x="0" y="192"/>
                    </a:lnTo>
                    <a:lnTo>
                      <a:pt x="8" y="190"/>
                    </a:lnTo>
                    <a:lnTo>
                      <a:pt x="8" y="190"/>
                    </a:lnTo>
                    <a:lnTo>
                      <a:pt x="24" y="188"/>
                    </a:lnTo>
                    <a:lnTo>
                      <a:pt x="40" y="182"/>
                    </a:lnTo>
                    <a:lnTo>
                      <a:pt x="52" y="172"/>
                    </a:lnTo>
                    <a:lnTo>
                      <a:pt x="64" y="162"/>
                    </a:lnTo>
                    <a:lnTo>
                      <a:pt x="72" y="150"/>
                    </a:lnTo>
                    <a:lnTo>
                      <a:pt x="80" y="136"/>
                    </a:lnTo>
                    <a:lnTo>
                      <a:pt x="84" y="120"/>
                    </a:lnTo>
                    <a:lnTo>
                      <a:pt x="86" y="104"/>
                    </a:lnTo>
                    <a:lnTo>
                      <a:pt x="86" y="104"/>
                    </a:lnTo>
                    <a:lnTo>
                      <a:pt x="84" y="88"/>
                    </a:lnTo>
                    <a:lnTo>
                      <a:pt x="80" y="74"/>
                    </a:lnTo>
                    <a:lnTo>
                      <a:pt x="72" y="60"/>
                    </a:lnTo>
                    <a:lnTo>
                      <a:pt x="64" y="48"/>
                    </a:lnTo>
                    <a:lnTo>
                      <a:pt x="52" y="36"/>
                    </a:lnTo>
                    <a:lnTo>
                      <a:pt x="40" y="28"/>
                    </a:lnTo>
                    <a:lnTo>
                      <a:pt x="26" y="22"/>
                    </a:lnTo>
                    <a:lnTo>
                      <a:pt x="10" y="18"/>
                    </a:lnTo>
                    <a:lnTo>
                      <a:pt x="0" y="18"/>
                    </a:lnTo>
                    <a:lnTo>
                      <a:pt x="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30" y="4"/>
                    </a:lnTo>
                    <a:lnTo>
                      <a:pt x="48" y="12"/>
                    </a:lnTo>
                    <a:lnTo>
                      <a:pt x="64" y="22"/>
                    </a:lnTo>
                    <a:lnTo>
                      <a:pt x="78" y="36"/>
                    </a:lnTo>
                    <a:lnTo>
                      <a:pt x="88" y="50"/>
                    </a:lnTo>
                    <a:lnTo>
                      <a:pt x="96" y="66"/>
                    </a:lnTo>
                    <a:lnTo>
                      <a:pt x="102" y="86"/>
                    </a:lnTo>
                    <a:lnTo>
                      <a:pt x="104" y="104"/>
                    </a:lnTo>
                    <a:lnTo>
                      <a:pt x="104" y="104"/>
                    </a:lnTo>
                    <a:lnTo>
                      <a:pt x="102" y="124"/>
                    </a:lnTo>
                    <a:lnTo>
                      <a:pt x="96" y="142"/>
                    </a:lnTo>
                    <a:lnTo>
                      <a:pt x="88" y="160"/>
                    </a:lnTo>
                    <a:lnTo>
                      <a:pt x="76" y="174"/>
                    </a:lnTo>
                    <a:lnTo>
                      <a:pt x="64" y="186"/>
                    </a:lnTo>
                    <a:lnTo>
                      <a:pt x="48" y="196"/>
                    </a:lnTo>
                    <a:lnTo>
                      <a:pt x="30" y="204"/>
                    </a:lnTo>
                    <a:lnTo>
                      <a:pt x="10" y="208"/>
                    </a:lnTo>
                    <a:lnTo>
                      <a:pt x="2" y="2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07">
                <a:extLst>
                  <a:ext uri="{FF2B5EF4-FFF2-40B4-BE49-F238E27FC236}">
                    <a16:creationId xmlns:a16="http://schemas.microsoft.com/office/drawing/2014/main" id="{75559333-1106-4BC6-981A-77E0B19DC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" y="3548"/>
                <a:ext cx="420" cy="214"/>
              </a:xfrm>
              <a:custGeom>
                <a:avLst/>
                <a:gdLst>
                  <a:gd name="T0" fmla="*/ 384 w 420"/>
                  <a:gd name="T1" fmla="*/ 214 h 214"/>
                  <a:gd name="T2" fmla="*/ 36 w 420"/>
                  <a:gd name="T3" fmla="*/ 214 h 214"/>
                  <a:gd name="T4" fmla="*/ 36 w 420"/>
                  <a:gd name="T5" fmla="*/ 214 h 214"/>
                  <a:gd name="T6" fmla="*/ 28 w 420"/>
                  <a:gd name="T7" fmla="*/ 214 h 214"/>
                  <a:gd name="T8" fmla="*/ 22 w 420"/>
                  <a:gd name="T9" fmla="*/ 212 h 214"/>
                  <a:gd name="T10" fmla="*/ 16 w 420"/>
                  <a:gd name="T11" fmla="*/ 208 h 214"/>
                  <a:gd name="T12" fmla="*/ 10 w 420"/>
                  <a:gd name="T13" fmla="*/ 204 h 214"/>
                  <a:gd name="T14" fmla="*/ 6 w 420"/>
                  <a:gd name="T15" fmla="*/ 198 h 214"/>
                  <a:gd name="T16" fmla="*/ 2 w 420"/>
                  <a:gd name="T17" fmla="*/ 192 h 214"/>
                  <a:gd name="T18" fmla="*/ 0 w 420"/>
                  <a:gd name="T19" fmla="*/ 186 h 214"/>
                  <a:gd name="T20" fmla="*/ 0 w 420"/>
                  <a:gd name="T21" fmla="*/ 178 h 214"/>
                  <a:gd name="T22" fmla="*/ 0 w 420"/>
                  <a:gd name="T23" fmla="*/ 40 h 214"/>
                  <a:gd name="T24" fmla="*/ 18 w 420"/>
                  <a:gd name="T25" fmla="*/ 40 h 214"/>
                  <a:gd name="T26" fmla="*/ 18 w 420"/>
                  <a:gd name="T27" fmla="*/ 178 h 214"/>
                  <a:gd name="T28" fmla="*/ 18 w 420"/>
                  <a:gd name="T29" fmla="*/ 178 h 214"/>
                  <a:gd name="T30" fmla="*/ 18 w 420"/>
                  <a:gd name="T31" fmla="*/ 186 h 214"/>
                  <a:gd name="T32" fmla="*/ 22 w 420"/>
                  <a:gd name="T33" fmla="*/ 192 h 214"/>
                  <a:gd name="T34" fmla="*/ 28 w 420"/>
                  <a:gd name="T35" fmla="*/ 196 h 214"/>
                  <a:gd name="T36" fmla="*/ 36 w 420"/>
                  <a:gd name="T37" fmla="*/ 196 h 214"/>
                  <a:gd name="T38" fmla="*/ 384 w 420"/>
                  <a:gd name="T39" fmla="*/ 196 h 214"/>
                  <a:gd name="T40" fmla="*/ 384 w 420"/>
                  <a:gd name="T41" fmla="*/ 196 h 214"/>
                  <a:gd name="T42" fmla="*/ 390 w 420"/>
                  <a:gd name="T43" fmla="*/ 196 h 214"/>
                  <a:gd name="T44" fmla="*/ 396 w 420"/>
                  <a:gd name="T45" fmla="*/ 192 h 214"/>
                  <a:gd name="T46" fmla="*/ 400 w 420"/>
                  <a:gd name="T47" fmla="*/ 186 h 214"/>
                  <a:gd name="T48" fmla="*/ 402 w 420"/>
                  <a:gd name="T49" fmla="*/ 178 h 214"/>
                  <a:gd name="T50" fmla="*/ 402 w 420"/>
                  <a:gd name="T51" fmla="*/ 0 h 214"/>
                  <a:gd name="T52" fmla="*/ 420 w 420"/>
                  <a:gd name="T53" fmla="*/ 0 h 214"/>
                  <a:gd name="T54" fmla="*/ 420 w 420"/>
                  <a:gd name="T55" fmla="*/ 178 h 214"/>
                  <a:gd name="T56" fmla="*/ 420 w 420"/>
                  <a:gd name="T57" fmla="*/ 178 h 214"/>
                  <a:gd name="T58" fmla="*/ 420 w 420"/>
                  <a:gd name="T59" fmla="*/ 186 h 214"/>
                  <a:gd name="T60" fmla="*/ 418 w 420"/>
                  <a:gd name="T61" fmla="*/ 192 h 214"/>
                  <a:gd name="T62" fmla="*/ 414 w 420"/>
                  <a:gd name="T63" fmla="*/ 198 h 214"/>
                  <a:gd name="T64" fmla="*/ 410 w 420"/>
                  <a:gd name="T65" fmla="*/ 204 h 214"/>
                  <a:gd name="T66" fmla="*/ 404 w 420"/>
                  <a:gd name="T67" fmla="*/ 208 h 214"/>
                  <a:gd name="T68" fmla="*/ 398 w 420"/>
                  <a:gd name="T69" fmla="*/ 212 h 214"/>
                  <a:gd name="T70" fmla="*/ 390 w 420"/>
                  <a:gd name="T71" fmla="*/ 214 h 214"/>
                  <a:gd name="T72" fmla="*/ 384 w 420"/>
                  <a:gd name="T73" fmla="*/ 214 h 214"/>
                  <a:gd name="T74" fmla="*/ 384 w 420"/>
                  <a:gd name="T75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0" h="214">
                    <a:moveTo>
                      <a:pt x="384" y="214"/>
                    </a:moveTo>
                    <a:lnTo>
                      <a:pt x="36" y="214"/>
                    </a:lnTo>
                    <a:lnTo>
                      <a:pt x="36" y="214"/>
                    </a:lnTo>
                    <a:lnTo>
                      <a:pt x="28" y="214"/>
                    </a:lnTo>
                    <a:lnTo>
                      <a:pt x="22" y="212"/>
                    </a:lnTo>
                    <a:lnTo>
                      <a:pt x="16" y="208"/>
                    </a:lnTo>
                    <a:lnTo>
                      <a:pt x="10" y="204"/>
                    </a:lnTo>
                    <a:lnTo>
                      <a:pt x="6" y="198"/>
                    </a:lnTo>
                    <a:lnTo>
                      <a:pt x="2" y="192"/>
                    </a:lnTo>
                    <a:lnTo>
                      <a:pt x="0" y="186"/>
                    </a:lnTo>
                    <a:lnTo>
                      <a:pt x="0" y="178"/>
                    </a:lnTo>
                    <a:lnTo>
                      <a:pt x="0" y="40"/>
                    </a:lnTo>
                    <a:lnTo>
                      <a:pt x="18" y="40"/>
                    </a:lnTo>
                    <a:lnTo>
                      <a:pt x="18" y="178"/>
                    </a:lnTo>
                    <a:lnTo>
                      <a:pt x="18" y="178"/>
                    </a:lnTo>
                    <a:lnTo>
                      <a:pt x="18" y="186"/>
                    </a:lnTo>
                    <a:lnTo>
                      <a:pt x="22" y="192"/>
                    </a:lnTo>
                    <a:lnTo>
                      <a:pt x="28" y="196"/>
                    </a:lnTo>
                    <a:lnTo>
                      <a:pt x="36" y="196"/>
                    </a:lnTo>
                    <a:lnTo>
                      <a:pt x="384" y="196"/>
                    </a:lnTo>
                    <a:lnTo>
                      <a:pt x="384" y="196"/>
                    </a:lnTo>
                    <a:lnTo>
                      <a:pt x="390" y="196"/>
                    </a:lnTo>
                    <a:lnTo>
                      <a:pt x="396" y="192"/>
                    </a:lnTo>
                    <a:lnTo>
                      <a:pt x="400" y="186"/>
                    </a:lnTo>
                    <a:lnTo>
                      <a:pt x="402" y="178"/>
                    </a:lnTo>
                    <a:lnTo>
                      <a:pt x="402" y="0"/>
                    </a:lnTo>
                    <a:lnTo>
                      <a:pt x="420" y="0"/>
                    </a:lnTo>
                    <a:lnTo>
                      <a:pt x="420" y="178"/>
                    </a:lnTo>
                    <a:lnTo>
                      <a:pt x="420" y="178"/>
                    </a:lnTo>
                    <a:lnTo>
                      <a:pt x="420" y="186"/>
                    </a:lnTo>
                    <a:lnTo>
                      <a:pt x="418" y="192"/>
                    </a:lnTo>
                    <a:lnTo>
                      <a:pt x="414" y="198"/>
                    </a:lnTo>
                    <a:lnTo>
                      <a:pt x="410" y="204"/>
                    </a:lnTo>
                    <a:lnTo>
                      <a:pt x="404" y="208"/>
                    </a:lnTo>
                    <a:lnTo>
                      <a:pt x="398" y="212"/>
                    </a:lnTo>
                    <a:lnTo>
                      <a:pt x="390" y="214"/>
                    </a:lnTo>
                    <a:lnTo>
                      <a:pt x="384" y="214"/>
                    </a:lnTo>
                    <a:lnTo>
                      <a:pt x="384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08">
                <a:extLst>
                  <a:ext uri="{FF2B5EF4-FFF2-40B4-BE49-F238E27FC236}">
                    <a16:creationId xmlns:a16="http://schemas.microsoft.com/office/drawing/2014/main" id="{E74902CF-C1D5-4628-837B-A91975CCF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" y="3026"/>
                <a:ext cx="420" cy="592"/>
              </a:xfrm>
              <a:custGeom>
                <a:avLst/>
                <a:gdLst>
                  <a:gd name="T0" fmla="*/ 18 w 420"/>
                  <a:gd name="T1" fmla="*/ 592 h 592"/>
                  <a:gd name="T2" fmla="*/ 0 w 420"/>
                  <a:gd name="T3" fmla="*/ 592 h 592"/>
                  <a:gd name="T4" fmla="*/ 0 w 420"/>
                  <a:gd name="T5" fmla="*/ 38 h 592"/>
                  <a:gd name="T6" fmla="*/ 0 w 420"/>
                  <a:gd name="T7" fmla="*/ 38 h 592"/>
                  <a:gd name="T8" fmla="*/ 0 w 420"/>
                  <a:gd name="T9" fmla="*/ 30 h 592"/>
                  <a:gd name="T10" fmla="*/ 2 w 420"/>
                  <a:gd name="T11" fmla="*/ 22 h 592"/>
                  <a:gd name="T12" fmla="*/ 6 w 420"/>
                  <a:gd name="T13" fmla="*/ 16 h 592"/>
                  <a:gd name="T14" fmla="*/ 10 w 420"/>
                  <a:gd name="T15" fmla="*/ 12 h 592"/>
                  <a:gd name="T16" fmla="*/ 16 w 420"/>
                  <a:gd name="T17" fmla="*/ 6 h 592"/>
                  <a:gd name="T18" fmla="*/ 22 w 420"/>
                  <a:gd name="T19" fmla="*/ 4 h 592"/>
                  <a:gd name="T20" fmla="*/ 28 w 420"/>
                  <a:gd name="T21" fmla="*/ 2 h 592"/>
                  <a:gd name="T22" fmla="*/ 36 w 420"/>
                  <a:gd name="T23" fmla="*/ 0 h 592"/>
                  <a:gd name="T24" fmla="*/ 384 w 420"/>
                  <a:gd name="T25" fmla="*/ 0 h 592"/>
                  <a:gd name="T26" fmla="*/ 384 w 420"/>
                  <a:gd name="T27" fmla="*/ 0 h 592"/>
                  <a:gd name="T28" fmla="*/ 390 w 420"/>
                  <a:gd name="T29" fmla="*/ 2 h 592"/>
                  <a:gd name="T30" fmla="*/ 398 w 420"/>
                  <a:gd name="T31" fmla="*/ 4 h 592"/>
                  <a:gd name="T32" fmla="*/ 404 w 420"/>
                  <a:gd name="T33" fmla="*/ 6 h 592"/>
                  <a:gd name="T34" fmla="*/ 410 w 420"/>
                  <a:gd name="T35" fmla="*/ 12 h 592"/>
                  <a:gd name="T36" fmla="*/ 414 w 420"/>
                  <a:gd name="T37" fmla="*/ 16 h 592"/>
                  <a:gd name="T38" fmla="*/ 418 w 420"/>
                  <a:gd name="T39" fmla="*/ 22 h 592"/>
                  <a:gd name="T40" fmla="*/ 420 w 420"/>
                  <a:gd name="T41" fmla="*/ 30 h 592"/>
                  <a:gd name="T42" fmla="*/ 420 w 420"/>
                  <a:gd name="T43" fmla="*/ 38 h 592"/>
                  <a:gd name="T44" fmla="*/ 420 w 420"/>
                  <a:gd name="T45" fmla="*/ 564 h 592"/>
                  <a:gd name="T46" fmla="*/ 402 w 420"/>
                  <a:gd name="T47" fmla="*/ 564 h 592"/>
                  <a:gd name="T48" fmla="*/ 402 w 420"/>
                  <a:gd name="T49" fmla="*/ 38 h 592"/>
                  <a:gd name="T50" fmla="*/ 402 w 420"/>
                  <a:gd name="T51" fmla="*/ 38 h 592"/>
                  <a:gd name="T52" fmla="*/ 400 w 420"/>
                  <a:gd name="T53" fmla="*/ 30 h 592"/>
                  <a:gd name="T54" fmla="*/ 396 w 420"/>
                  <a:gd name="T55" fmla="*/ 24 h 592"/>
                  <a:gd name="T56" fmla="*/ 390 w 420"/>
                  <a:gd name="T57" fmla="*/ 20 h 592"/>
                  <a:gd name="T58" fmla="*/ 384 w 420"/>
                  <a:gd name="T59" fmla="*/ 18 h 592"/>
                  <a:gd name="T60" fmla="*/ 36 w 420"/>
                  <a:gd name="T61" fmla="*/ 18 h 592"/>
                  <a:gd name="T62" fmla="*/ 36 w 420"/>
                  <a:gd name="T63" fmla="*/ 18 h 592"/>
                  <a:gd name="T64" fmla="*/ 28 w 420"/>
                  <a:gd name="T65" fmla="*/ 20 h 592"/>
                  <a:gd name="T66" fmla="*/ 22 w 420"/>
                  <a:gd name="T67" fmla="*/ 24 h 592"/>
                  <a:gd name="T68" fmla="*/ 18 w 420"/>
                  <a:gd name="T69" fmla="*/ 30 h 592"/>
                  <a:gd name="T70" fmla="*/ 18 w 420"/>
                  <a:gd name="T71" fmla="*/ 38 h 592"/>
                  <a:gd name="T72" fmla="*/ 18 w 420"/>
                  <a:gd name="T73" fmla="*/ 592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20" h="592">
                    <a:moveTo>
                      <a:pt x="18" y="592"/>
                    </a:moveTo>
                    <a:lnTo>
                      <a:pt x="0" y="59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0" y="12"/>
                    </a:lnTo>
                    <a:lnTo>
                      <a:pt x="16" y="6"/>
                    </a:lnTo>
                    <a:lnTo>
                      <a:pt x="22" y="4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90" y="2"/>
                    </a:lnTo>
                    <a:lnTo>
                      <a:pt x="398" y="4"/>
                    </a:lnTo>
                    <a:lnTo>
                      <a:pt x="404" y="6"/>
                    </a:lnTo>
                    <a:lnTo>
                      <a:pt x="410" y="12"/>
                    </a:lnTo>
                    <a:lnTo>
                      <a:pt x="414" y="16"/>
                    </a:lnTo>
                    <a:lnTo>
                      <a:pt x="418" y="22"/>
                    </a:lnTo>
                    <a:lnTo>
                      <a:pt x="420" y="30"/>
                    </a:lnTo>
                    <a:lnTo>
                      <a:pt x="420" y="38"/>
                    </a:lnTo>
                    <a:lnTo>
                      <a:pt x="420" y="564"/>
                    </a:lnTo>
                    <a:lnTo>
                      <a:pt x="402" y="564"/>
                    </a:lnTo>
                    <a:lnTo>
                      <a:pt x="402" y="38"/>
                    </a:lnTo>
                    <a:lnTo>
                      <a:pt x="402" y="38"/>
                    </a:lnTo>
                    <a:lnTo>
                      <a:pt x="400" y="30"/>
                    </a:lnTo>
                    <a:lnTo>
                      <a:pt x="396" y="24"/>
                    </a:lnTo>
                    <a:lnTo>
                      <a:pt x="390" y="20"/>
                    </a:lnTo>
                    <a:lnTo>
                      <a:pt x="384" y="18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28" y="20"/>
                    </a:lnTo>
                    <a:lnTo>
                      <a:pt x="22" y="24"/>
                    </a:lnTo>
                    <a:lnTo>
                      <a:pt x="18" y="30"/>
                    </a:lnTo>
                    <a:lnTo>
                      <a:pt x="18" y="38"/>
                    </a:lnTo>
                    <a:lnTo>
                      <a:pt x="18" y="5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109">
                <a:extLst>
                  <a:ext uri="{FF2B5EF4-FFF2-40B4-BE49-F238E27FC236}">
                    <a16:creationId xmlns:a16="http://schemas.microsoft.com/office/drawing/2014/main" id="{8F91A13B-88A4-4959-A634-FF83FC535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1" y="3536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110">
                <a:extLst>
                  <a:ext uri="{FF2B5EF4-FFF2-40B4-BE49-F238E27FC236}">
                    <a16:creationId xmlns:a16="http://schemas.microsoft.com/office/drawing/2014/main" id="{EEAF258E-F9D2-45BF-BF2C-8C2A36CB6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1" y="3536"/>
                <a:ext cx="0" cy="0"/>
              </a:xfrm>
              <a:prstGeom prst="line">
                <a:avLst/>
              </a:pr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11">
                <a:extLst>
                  <a:ext uri="{FF2B5EF4-FFF2-40B4-BE49-F238E27FC236}">
                    <a16:creationId xmlns:a16="http://schemas.microsoft.com/office/drawing/2014/main" id="{8F95D6BC-9A2F-445B-B536-1C06938BA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3" y="3548"/>
                <a:ext cx="340" cy="112"/>
              </a:xfrm>
              <a:custGeom>
                <a:avLst/>
                <a:gdLst>
                  <a:gd name="T0" fmla="*/ 340 w 340"/>
                  <a:gd name="T1" fmla="*/ 112 h 112"/>
                  <a:gd name="T2" fmla="*/ 0 w 340"/>
                  <a:gd name="T3" fmla="*/ 112 h 112"/>
                  <a:gd name="T4" fmla="*/ 0 w 340"/>
                  <a:gd name="T5" fmla="*/ 40 h 112"/>
                  <a:gd name="T6" fmla="*/ 18 w 340"/>
                  <a:gd name="T7" fmla="*/ 40 h 112"/>
                  <a:gd name="T8" fmla="*/ 18 w 340"/>
                  <a:gd name="T9" fmla="*/ 94 h 112"/>
                  <a:gd name="T10" fmla="*/ 322 w 340"/>
                  <a:gd name="T11" fmla="*/ 94 h 112"/>
                  <a:gd name="T12" fmla="*/ 322 w 340"/>
                  <a:gd name="T13" fmla="*/ 0 h 112"/>
                  <a:gd name="T14" fmla="*/ 340 w 340"/>
                  <a:gd name="T15" fmla="*/ 0 h 112"/>
                  <a:gd name="T16" fmla="*/ 340 w 340"/>
                  <a:gd name="T17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0" h="112">
                    <a:moveTo>
                      <a:pt x="340" y="112"/>
                    </a:moveTo>
                    <a:lnTo>
                      <a:pt x="0" y="112"/>
                    </a:lnTo>
                    <a:lnTo>
                      <a:pt x="0" y="40"/>
                    </a:lnTo>
                    <a:lnTo>
                      <a:pt x="18" y="40"/>
                    </a:lnTo>
                    <a:lnTo>
                      <a:pt x="18" y="94"/>
                    </a:lnTo>
                    <a:lnTo>
                      <a:pt x="322" y="94"/>
                    </a:lnTo>
                    <a:lnTo>
                      <a:pt x="322" y="0"/>
                    </a:lnTo>
                    <a:lnTo>
                      <a:pt x="340" y="0"/>
                    </a:lnTo>
                    <a:lnTo>
                      <a:pt x="340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12">
                <a:extLst>
                  <a:ext uri="{FF2B5EF4-FFF2-40B4-BE49-F238E27FC236}">
                    <a16:creationId xmlns:a16="http://schemas.microsoft.com/office/drawing/2014/main" id="{1475D3D1-39DC-4454-86B0-FAB81B4B4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3" y="3108"/>
                <a:ext cx="340" cy="510"/>
              </a:xfrm>
              <a:custGeom>
                <a:avLst/>
                <a:gdLst>
                  <a:gd name="T0" fmla="*/ 18 w 340"/>
                  <a:gd name="T1" fmla="*/ 510 h 510"/>
                  <a:gd name="T2" fmla="*/ 0 w 340"/>
                  <a:gd name="T3" fmla="*/ 510 h 510"/>
                  <a:gd name="T4" fmla="*/ 0 w 340"/>
                  <a:gd name="T5" fmla="*/ 0 h 510"/>
                  <a:gd name="T6" fmla="*/ 340 w 340"/>
                  <a:gd name="T7" fmla="*/ 0 h 510"/>
                  <a:gd name="T8" fmla="*/ 340 w 340"/>
                  <a:gd name="T9" fmla="*/ 482 h 510"/>
                  <a:gd name="T10" fmla="*/ 322 w 340"/>
                  <a:gd name="T11" fmla="*/ 482 h 510"/>
                  <a:gd name="T12" fmla="*/ 322 w 340"/>
                  <a:gd name="T13" fmla="*/ 18 h 510"/>
                  <a:gd name="T14" fmla="*/ 18 w 340"/>
                  <a:gd name="T15" fmla="*/ 18 h 510"/>
                  <a:gd name="T16" fmla="*/ 18 w 340"/>
                  <a:gd name="T17" fmla="*/ 51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0" h="510">
                    <a:moveTo>
                      <a:pt x="18" y="510"/>
                    </a:moveTo>
                    <a:lnTo>
                      <a:pt x="0" y="510"/>
                    </a:lnTo>
                    <a:lnTo>
                      <a:pt x="0" y="0"/>
                    </a:lnTo>
                    <a:lnTo>
                      <a:pt x="340" y="0"/>
                    </a:lnTo>
                    <a:lnTo>
                      <a:pt x="340" y="482"/>
                    </a:lnTo>
                    <a:lnTo>
                      <a:pt x="322" y="482"/>
                    </a:lnTo>
                    <a:lnTo>
                      <a:pt x="322" y="18"/>
                    </a:lnTo>
                    <a:lnTo>
                      <a:pt x="18" y="18"/>
                    </a:lnTo>
                    <a:lnTo>
                      <a:pt x="18" y="5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113">
                <a:extLst>
                  <a:ext uri="{FF2B5EF4-FFF2-40B4-BE49-F238E27FC236}">
                    <a16:creationId xmlns:a16="http://schemas.microsoft.com/office/drawing/2014/main" id="{9BD0E840-DE2C-44DF-B2D3-6DEBFD9ECB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1" y="3536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114">
                <a:extLst>
                  <a:ext uri="{FF2B5EF4-FFF2-40B4-BE49-F238E27FC236}">
                    <a16:creationId xmlns:a16="http://schemas.microsoft.com/office/drawing/2014/main" id="{DA2FC7AC-0D71-4941-8AC0-AE86035FB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1" y="3536"/>
                <a:ext cx="0" cy="0"/>
              </a:xfrm>
              <a:prstGeom prst="line">
                <a:avLst/>
              </a:prstGeom>
              <a:grp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115">
                <a:extLst>
                  <a:ext uri="{FF2B5EF4-FFF2-40B4-BE49-F238E27FC236}">
                    <a16:creationId xmlns:a16="http://schemas.microsoft.com/office/drawing/2014/main" id="{EBD1C6C5-A5CE-4E1F-BDF9-ED082CA77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" y="3070"/>
                <a:ext cx="80" cy="1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Rectangle 116">
                <a:extLst>
                  <a:ext uri="{FF2B5EF4-FFF2-40B4-BE49-F238E27FC236}">
                    <a16:creationId xmlns:a16="http://schemas.microsoft.com/office/drawing/2014/main" id="{D2830318-707B-4A42-825B-9ED30D43F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9" y="3684"/>
                <a:ext cx="148" cy="1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17">
                <a:extLst>
                  <a:ext uri="{FF2B5EF4-FFF2-40B4-BE49-F238E27FC236}">
                    <a16:creationId xmlns:a16="http://schemas.microsoft.com/office/drawing/2014/main" id="{83801D05-2608-4DD2-BE16-92967F93E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1" y="3202"/>
                <a:ext cx="54" cy="52"/>
              </a:xfrm>
              <a:custGeom>
                <a:avLst/>
                <a:gdLst>
                  <a:gd name="T0" fmla="*/ 54 w 54"/>
                  <a:gd name="T1" fmla="*/ 52 h 52"/>
                  <a:gd name="T2" fmla="*/ 36 w 54"/>
                  <a:gd name="T3" fmla="*/ 52 h 52"/>
                  <a:gd name="T4" fmla="*/ 36 w 54"/>
                  <a:gd name="T5" fmla="*/ 18 h 52"/>
                  <a:gd name="T6" fmla="*/ 0 w 54"/>
                  <a:gd name="T7" fmla="*/ 18 h 52"/>
                  <a:gd name="T8" fmla="*/ 0 w 54"/>
                  <a:gd name="T9" fmla="*/ 0 h 52"/>
                  <a:gd name="T10" fmla="*/ 54 w 54"/>
                  <a:gd name="T11" fmla="*/ 0 h 52"/>
                  <a:gd name="T12" fmla="*/ 54 w 54"/>
                  <a:gd name="T1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52">
                    <a:moveTo>
                      <a:pt x="54" y="52"/>
                    </a:moveTo>
                    <a:lnTo>
                      <a:pt x="36" y="52"/>
                    </a:lnTo>
                    <a:lnTo>
                      <a:pt x="36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118">
                <a:extLst>
                  <a:ext uri="{FF2B5EF4-FFF2-40B4-BE49-F238E27FC236}">
                    <a16:creationId xmlns:a16="http://schemas.microsoft.com/office/drawing/2014/main" id="{499CCE10-43B3-424F-B75B-606D1F5DE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3202"/>
                <a:ext cx="52" cy="52"/>
              </a:xfrm>
              <a:custGeom>
                <a:avLst/>
                <a:gdLst>
                  <a:gd name="T0" fmla="*/ 52 w 52"/>
                  <a:gd name="T1" fmla="*/ 52 h 52"/>
                  <a:gd name="T2" fmla="*/ 34 w 52"/>
                  <a:gd name="T3" fmla="*/ 52 h 52"/>
                  <a:gd name="T4" fmla="*/ 34 w 52"/>
                  <a:gd name="T5" fmla="*/ 18 h 52"/>
                  <a:gd name="T6" fmla="*/ 0 w 52"/>
                  <a:gd name="T7" fmla="*/ 18 h 52"/>
                  <a:gd name="T8" fmla="*/ 0 w 52"/>
                  <a:gd name="T9" fmla="*/ 0 h 52"/>
                  <a:gd name="T10" fmla="*/ 52 w 52"/>
                  <a:gd name="T11" fmla="*/ 0 h 52"/>
                  <a:gd name="T12" fmla="*/ 52 w 52"/>
                  <a:gd name="T13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2">
                    <a:moveTo>
                      <a:pt x="52" y="52"/>
                    </a:moveTo>
                    <a:lnTo>
                      <a:pt x="34" y="52"/>
                    </a:lnTo>
                    <a:lnTo>
                      <a:pt x="34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2" y="0"/>
                    </a:lnTo>
                    <a:lnTo>
                      <a:pt x="52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119">
                <a:extLst>
                  <a:ext uri="{FF2B5EF4-FFF2-40B4-BE49-F238E27FC236}">
                    <a16:creationId xmlns:a16="http://schemas.microsoft.com/office/drawing/2014/main" id="{A7FB090C-8CB9-41B5-A4D3-A156602D6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1" y="3290"/>
                <a:ext cx="54" cy="54"/>
              </a:xfrm>
              <a:custGeom>
                <a:avLst/>
                <a:gdLst>
                  <a:gd name="T0" fmla="*/ 54 w 54"/>
                  <a:gd name="T1" fmla="*/ 54 h 54"/>
                  <a:gd name="T2" fmla="*/ 36 w 54"/>
                  <a:gd name="T3" fmla="*/ 54 h 54"/>
                  <a:gd name="T4" fmla="*/ 36 w 54"/>
                  <a:gd name="T5" fmla="*/ 18 h 54"/>
                  <a:gd name="T6" fmla="*/ 0 w 54"/>
                  <a:gd name="T7" fmla="*/ 18 h 54"/>
                  <a:gd name="T8" fmla="*/ 0 w 54"/>
                  <a:gd name="T9" fmla="*/ 0 h 54"/>
                  <a:gd name="T10" fmla="*/ 54 w 54"/>
                  <a:gd name="T11" fmla="*/ 0 h 54"/>
                  <a:gd name="T12" fmla="*/ 54 w 54"/>
                  <a:gd name="T1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54">
                    <a:moveTo>
                      <a:pt x="54" y="54"/>
                    </a:moveTo>
                    <a:lnTo>
                      <a:pt x="36" y="54"/>
                    </a:lnTo>
                    <a:lnTo>
                      <a:pt x="36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30FB8B99-EA38-4DB9-8995-23FD7B50B0E4}"/>
              </a:ext>
            </a:extLst>
          </p:cNvPr>
          <p:cNvSpPr txBox="1"/>
          <p:nvPr/>
        </p:nvSpPr>
        <p:spPr>
          <a:xfrm>
            <a:off x="9484761" y="3559855"/>
            <a:ext cx="1771235" cy="4093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bg2">
                  <a:lumMod val="50000"/>
                  <a:lumOff val="50000"/>
                </a:schemeClr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Online services</a:t>
            </a:r>
          </a:p>
          <a:p>
            <a:pPr marL="169863" indent="-169863">
              <a:lnSpc>
                <a:spcPct val="90000"/>
              </a:lnSpc>
              <a:spcAft>
                <a:spcPts val="600"/>
              </a:spcAft>
              <a:buClr>
                <a:schemeClr val="bg2">
                  <a:lumMod val="50000"/>
                  <a:lumOff val="50000"/>
                </a:schemeClr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Digital transformation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D350A6E-84F0-47AA-A77A-C61CA4F999AA}"/>
              </a:ext>
            </a:extLst>
          </p:cNvPr>
          <p:cNvCxnSpPr>
            <a:cxnSpLocks/>
          </p:cNvCxnSpPr>
          <p:nvPr/>
        </p:nvCxnSpPr>
        <p:spPr>
          <a:xfrm flipH="1">
            <a:off x="2724150" y="4625582"/>
            <a:ext cx="8629775" cy="0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1527D509-E4B8-456C-AD57-F82D3F124CB2}"/>
              </a:ext>
            </a:extLst>
          </p:cNvPr>
          <p:cNvSpPr txBox="1"/>
          <p:nvPr/>
        </p:nvSpPr>
        <p:spPr>
          <a:xfrm>
            <a:off x="746453" y="4521708"/>
            <a:ext cx="1362552" cy="207749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91440" bIns="0" rtlCol="0" anchor="ctr" anchorCtr="1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500" b="1" spc="100" dirty="0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11263B2-EBC5-45EC-BCDB-0C4E917C2A18}"/>
              </a:ext>
            </a:extLst>
          </p:cNvPr>
          <p:cNvSpPr/>
          <p:nvPr/>
        </p:nvSpPr>
        <p:spPr>
          <a:xfrm>
            <a:off x="5746750" y="4539319"/>
            <a:ext cx="708026" cy="169137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2" name="Arrow: Chevron 81">
            <a:extLst>
              <a:ext uri="{FF2B5EF4-FFF2-40B4-BE49-F238E27FC236}">
                <a16:creationId xmlns:a16="http://schemas.microsoft.com/office/drawing/2014/main" id="{D962B33A-17BA-4573-BD4E-6FD6308C5204}"/>
              </a:ext>
            </a:extLst>
          </p:cNvPr>
          <p:cNvSpPr/>
          <p:nvPr/>
        </p:nvSpPr>
        <p:spPr>
          <a:xfrm rot="5400000">
            <a:off x="6044329" y="4484216"/>
            <a:ext cx="112869" cy="366589"/>
          </a:xfrm>
          <a:prstGeom prst="chevron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3" name="Arrow: Chevron 82">
            <a:extLst>
              <a:ext uri="{FF2B5EF4-FFF2-40B4-BE49-F238E27FC236}">
                <a16:creationId xmlns:a16="http://schemas.microsoft.com/office/drawing/2014/main" id="{5DB2AF5C-2CDA-4A25-B602-EF490E0AA4AB}"/>
              </a:ext>
            </a:extLst>
          </p:cNvPr>
          <p:cNvSpPr/>
          <p:nvPr/>
        </p:nvSpPr>
        <p:spPr>
          <a:xfrm rot="16200000" flipV="1">
            <a:off x="6031134" y="4330164"/>
            <a:ext cx="112869" cy="366589"/>
          </a:xfrm>
          <a:prstGeom prst="chevron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1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success factors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20DDEC-7C63-4B1B-ABB2-13E6734ED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872EB-0F1E-42BA-BB1E-357E9667943F}" type="datetime3">
              <a:rPr lang="en-US" smtClean="0"/>
              <a:t>21 September 2022</a:t>
            </a:fld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98A2A-AC29-4F41-A567-08691E01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Page </a:t>
            </a:r>
            <a:fld id="{F1BC30E3-FFE5-4B91-AA19-87A149EBB9EE}" type="slidenum">
              <a:rPr smtClean="0"/>
              <a:pPr/>
              <a:t>6</a:t>
            </a:fld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9A53AB-F62C-4DA7-9DC6-FE87B115AFAC}"/>
              </a:ext>
            </a:extLst>
          </p:cNvPr>
          <p:cNvCxnSpPr/>
          <p:nvPr/>
        </p:nvCxnSpPr>
        <p:spPr>
          <a:xfrm>
            <a:off x="3468309" y="2070100"/>
            <a:ext cx="0" cy="27178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9A0A6-BF56-4F4C-A264-F031318CFA14}"/>
              </a:ext>
            </a:extLst>
          </p:cNvPr>
          <p:cNvCxnSpPr/>
          <p:nvPr/>
        </p:nvCxnSpPr>
        <p:spPr>
          <a:xfrm>
            <a:off x="5991497" y="2070100"/>
            <a:ext cx="0" cy="27178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D2172E-3E8D-42BD-9A77-E4314CE8CD25}"/>
              </a:ext>
            </a:extLst>
          </p:cNvPr>
          <p:cNvCxnSpPr/>
          <p:nvPr/>
        </p:nvCxnSpPr>
        <p:spPr>
          <a:xfrm>
            <a:off x="8788868" y="2070100"/>
            <a:ext cx="0" cy="27178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F29806A-DC26-4433-882F-703EE406DA82}"/>
              </a:ext>
            </a:extLst>
          </p:cNvPr>
          <p:cNvSpPr txBox="1"/>
          <p:nvPr/>
        </p:nvSpPr>
        <p:spPr>
          <a:xfrm>
            <a:off x="1096280" y="4356183"/>
            <a:ext cx="1776191" cy="35086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Leaderships &amp; Governance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B103F4-9B18-4C27-B7D1-D86EE8888FCA}"/>
              </a:ext>
            </a:extLst>
          </p:cNvPr>
          <p:cNvSpPr txBox="1"/>
          <p:nvPr/>
        </p:nvSpPr>
        <p:spPr>
          <a:xfrm>
            <a:off x="3834716" y="4356183"/>
            <a:ext cx="1776191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Competences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D78EAD-7892-4C80-8607-8566E9EEFDD7}"/>
              </a:ext>
            </a:extLst>
          </p:cNvPr>
          <p:cNvSpPr txBox="1"/>
          <p:nvPr/>
        </p:nvSpPr>
        <p:spPr>
          <a:xfrm>
            <a:off x="6575322" y="4356183"/>
            <a:ext cx="1776191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Paradigm Shift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7A85ED-DBF9-4DAE-AF3F-C91780D404A9}"/>
              </a:ext>
            </a:extLst>
          </p:cNvPr>
          <p:cNvSpPr txBox="1"/>
          <p:nvPr/>
        </p:nvSpPr>
        <p:spPr>
          <a:xfrm>
            <a:off x="9263967" y="4356183"/>
            <a:ext cx="1776191" cy="1938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1200" dirty="0">
                <a:solidFill>
                  <a:schemeClr val="bg1"/>
                </a:solidFill>
                <a:latin typeface="EYInterstate Light" panose="02000506000000020004" pitchFamily="2" charset="0"/>
              </a:rPr>
              <a:t>Monitoring</a:t>
            </a: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BCFF08C7-0566-46CA-8FA9-75D23F113B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23412" y="2618743"/>
            <a:ext cx="1257300" cy="1428750"/>
            <a:chOff x="5990" y="1685"/>
            <a:chExt cx="792" cy="900"/>
          </a:xfrm>
          <a:solidFill>
            <a:schemeClr val="bg1"/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EFC77EE-8349-4C6A-958C-684478FAD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4" y="2155"/>
              <a:ext cx="368" cy="367"/>
            </a:xfrm>
            <a:custGeom>
              <a:avLst/>
              <a:gdLst>
                <a:gd name="T0" fmla="*/ 150 w 368"/>
                <a:gd name="T1" fmla="*/ 367 h 367"/>
                <a:gd name="T2" fmla="*/ 144 w 368"/>
                <a:gd name="T3" fmla="*/ 319 h 367"/>
                <a:gd name="T4" fmla="*/ 115 w 368"/>
                <a:gd name="T5" fmla="*/ 306 h 367"/>
                <a:gd name="T6" fmla="*/ 28 w 368"/>
                <a:gd name="T7" fmla="*/ 289 h 367"/>
                <a:gd name="T8" fmla="*/ 61 w 368"/>
                <a:gd name="T9" fmla="*/ 252 h 367"/>
                <a:gd name="T10" fmla="*/ 48 w 368"/>
                <a:gd name="T11" fmla="*/ 224 h 367"/>
                <a:gd name="T12" fmla="*/ 0 w 368"/>
                <a:gd name="T13" fmla="*/ 150 h 367"/>
                <a:gd name="T14" fmla="*/ 48 w 368"/>
                <a:gd name="T15" fmla="*/ 143 h 367"/>
                <a:gd name="T16" fmla="*/ 61 w 368"/>
                <a:gd name="T17" fmla="*/ 115 h 367"/>
                <a:gd name="T18" fmla="*/ 78 w 368"/>
                <a:gd name="T19" fmla="*/ 28 h 367"/>
                <a:gd name="T20" fmla="*/ 115 w 368"/>
                <a:gd name="T21" fmla="*/ 60 h 367"/>
                <a:gd name="T22" fmla="*/ 144 w 368"/>
                <a:gd name="T23" fmla="*/ 47 h 367"/>
                <a:gd name="T24" fmla="*/ 218 w 368"/>
                <a:gd name="T25" fmla="*/ 0 h 367"/>
                <a:gd name="T26" fmla="*/ 224 w 368"/>
                <a:gd name="T27" fmla="*/ 47 h 367"/>
                <a:gd name="T28" fmla="*/ 253 w 368"/>
                <a:gd name="T29" fmla="*/ 60 h 367"/>
                <a:gd name="T30" fmla="*/ 340 w 368"/>
                <a:gd name="T31" fmla="*/ 78 h 367"/>
                <a:gd name="T32" fmla="*/ 307 w 368"/>
                <a:gd name="T33" fmla="*/ 115 h 367"/>
                <a:gd name="T34" fmla="*/ 320 w 368"/>
                <a:gd name="T35" fmla="*/ 143 h 367"/>
                <a:gd name="T36" fmla="*/ 368 w 368"/>
                <a:gd name="T37" fmla="*/ 217 h 367"/>
                <a:gd name="T38" fmla="*/ 320 w 368"/>
                <a:gd name="T39" fmla="*/ 224 h 367"/>
                <a:gd name="T40" fmla="*/ 307 w 368"/>
                <a:gd name="T41" fmla="*/ 252 h 367"/>
                <a:gd name="T42" fmla="*/ 290 w 368"/>
                <a:gd name="T43" fmla="*/ 339 h 367"/>
                <a:gd name="T44" fmla="*/ 253 w 368"/>
                <a:gd name="T45" fmla="*/ 306 h 367"/>
                <a:gd name="T46" fmla="*/ 224 w 368"/>
                <a:gd name="T47" fmla="*/ 319 h 367"/>
                <a:gd name="T48" fmla="*/ 218 w 368"/>
                <a:gd name="T49" fmla="*/ 367 h 367"/>
                <a:gd name="T50" fmla="*/ 168 w 368"/>
                <a:gd name="T51" fmla="*/ 347 h 367"/>
                <a:gd name="T52" fmla="*/ 205 w 368"/>
                <a:gd name="T53" fmla="*/ 304 h 367"/>
                <a:gd name="T54" fmla="*/ 213 w 368"/>
                <a:gd name="T55" fmla="*/ 302 h 367"/>
                <a:gd name="T56" fmla="*/ 248 w 368"/>
                <a:gd name="T57" fmla="*/ 287 h 367"/>
                <a:gd name="T58" fmla="*/ 290 w 368"/>
                <a:gd name="T59" fmla="*/ 313 h 367"/>
                <a:gd name="T60" fmla="*/ 283 w 368"/>
                <a:gd name="T61" fmla="*/ 252 h 367"/>
                <a:gd name="T62" fmla="*/ 287 w 368"/>
                <a:gd name="T63" fmla="*/ 247 h 367"/>
                <a:gd name="T64" fmla="*/ 303 w 368"/>
                <a:gd name="T65" fmla="*/ 210 h 367"/>
                <a:gd name="T66" fmla="*/ 348 w 368"/>
                <a:gd name="T67" fmla="*/ 200 h 367"/>
                <a:gd name="T68" fmla="*/ 305 w 368"/>
                <a:gd name="T69" fmla="*/ 163 h 367"/>
                <a:gd name="T70" fmla="*/ 303 w 368"/>
                <a:gd name="T71" fmla="*/ 156 h 367"/>
                <a:gd name="T72" fmla="*/ 287 w 368"/>
                <a:gd name="T73" fmla="*/ 119 h 367"/>
                <a:gd name="T74" fmla="*/ 314 w 368"/>
                <a:gd name="T75" fmla="*/ 78 h 367"/>
                <a:gd name="T76" fmla="*/ 255 w 368"/>
                <a:gd name="T77" fmla="*/ 84 h 367"/>
                <a:gd name="T78" fmla="*/ 248 w 368"/>
                <a:gd name="T79" fmla="*/ 80 h 367"/>
                <a:gd name="T80" fmla="*/ 213 w 368"/>
                <a:gd name="T81" fmla="*/ 65 h 367"/>
                <a:gd name="T82" fmla="*/ 200 w 368"/>
                <a:gd name="T83" fmla="*/ 19 h 367"/>
                <a:gd name="T84" fmla="*/ 163 w 368"/>
                <a:gd name="T85" fmla="*/ 65 h 367"/>
                <a:gd name="T86" fmla="*/ 157 w 368"/>
                <a:gd name="T87" fmla="*/ 65 h 367"/>
                <a:gd name="T88" fmla="*/ 120 w 368"/>
                <a:gd name="T89" fmla="*/ 80 h 367"/>
                <a:gd name="T90" fmla="*/ 81 w 368"/>
                <a:gd name="T91" fmla="*/ 56 h 367"/>
                <a:gd name="T92" fmla="*/ 85 w 368"/>
                <a:gd name="T93" fmla="*/ 115 h 367"/>
                <a:gd name="T94" fmla="*/ 81 w 368"/>
                <a:gd name="T95" fmla="*/ 119 h 367"/>
                <a:gd name="T96" fmla="*/ 65 w 368"/>
                <a:gd name="T97" fmla="*/ 156 h 367"/>
                <a:gd name="T98" fmla="*/ 20 w 368"/>
                <a:gd name="T99" fmla="*/ 167 h 367"/>
                <a:gd name="T100" fmla="*/ 65 w 368"/>
                <a:gd name="T101" fmla="*/ 204 h 367"/>
                <a:gd name="T102" fmla="*/ 65 w 368"/>
                <a:gd name="T103" fmla="*/ 210 h 367"/>
                <a:gd name="T104" fmla="*/ 81 w 368"/>
                <a:gd name="T105" fmla="*/ 247 h 367"/>
                <a:gd name="T106" fmla="*/ 57 w 368"/>
                <a:gd name="T107" fmla="*/ 289 h 367"/>
                <a:gd name="T108" fmla="*/ 115 w 368"/>
                <a:gd name="T109" fmla="*/ 282 h 367"/>
                <a:gd name="T110" fmla="*/ 120 w 368"/>
                <a:gd name="T111" fmla="*/ 287 h 367"/>
                <a:gd name="T112" fmla="*/ 157 w 368"/>
                <a:gd name="T113" fmla="*/ 302 h 367"/>
                <a:gd name="T114" fmla="*/ 168 w 368"/>
                <a:gd name="T115" fmla="*/ 347 h 367"/>
                <a:gd name="T116" fmla="*/ 168 w 368"/>
                <a:gd name="T117" fmla="*/ 347 h 367"/>
                <a:gd name="T118" fmla="*/ 359 w 368"/>
                <a:gd name="T119" fmla="*/ 208 h 367"/>
                <a:gd name="T120" fmla="*/ 359 w 368"/>
                <a:gd name="T121" fmla="*/ 20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8" h="367">
                  <a:moveTo>
                    <a:pt x="218" y="367"/>
                  </a:moveTo>
                  <a:lnTo>
                    <a:pt x="150" y="367"/>
                  </a:lnTo>
                  <a:lnTo>
                    <a:pt x="144" y="319"/>
                  </a:lnTo>
                  <a:lnTo>
                    <a:pt x="144" y="319"/>
                  </a:lnTo>
                  <a:lnTo>
                    <a:pt x="131" y="313"/>
                  </a:lnTo>
                  <a:lnTo>
                    <a:pt x="115" y="306"/>
                  </a:lnTo>
                  <a:lnTo>
                    <a:pt x="78" y="339"/>
                  </a:lnTo>
                  <a:lnTo>
                    <a:pt x="28" y="289"/>
                  </a:lnTo>
                  <a:lnTo>
                    <a:pt x="61" y="252"/>
                  </a:lnTo>
                  <a:lnTo>
                    <a:pt x="61" y="252"/>
                  </a:lnTo>
                  <a:lnTo>
                    <a:pt x="55" y="237"/>
                  </a:lnTo>
                  <a:lnTo>
                    <a:pt x="48" y="224"/>
                  </a:lnTo>
                  <a:lnTo>
                    <a:pt x="0" y="217"/>
                  </a:lnTo>
                  <a:lnTo>
                    <a:pt x="0" y="150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55" y="130"/>
                  </a:lnTo>
                  <a:lnTo>
                    <a:pt x="61" y="115"/>
                  </a:lnTo>
                  <a:lnTo>
                    <a:pt x="28" y="78"/>
                  </a:lnTo>
                  <a:lnTo>
                    <a:pt x="78" y="28"/>
                  </a:lnTo>
                  <a:lnTo>
                    <a:pt x="115" y="60"/>
                  </a:lnTo>
                  <a:lnTo>
                    <a:pt x="115" y="60"/>
                  </a:lnTo>
                  <a:lnTo>
                    <a:pt x="131" y="54"/>
                  </a:lnTo>
                  <a:lnTo>
                    <a:pt x="144" y="47"/>
                  </a:lnTo>
                  <a:lnTo>
                    <a:pt x="150" y="0"/>
                  </a:lnTo>
                  <a:lnTo>
                    <a:pt x="218" y="0"/>
                  </a:lnTo>
                  <a:lnTo>
                    <a:pt x="224" y="47"/>
                  </a:lnTo>
                  <a:lnTo>
                    <a:pt x="224" y="47"/>
                  </a:lnTo>
                  <a:lnTo>
                    <a:pt x="237" y="54"/>
                  </a:lnTo>
                  <a:lnTo>
                    <a:pt x="253" y="60"/>
                  </a:lnTo>
                  <a:lnTo>
                    <a:pt x="290" y="28"/>
                  </a:lnTo>
                  <a:lnTo>
                    <a:pt x="340" y="78"/>
                  </a:lnTo>
                  <a:lnTo>
                    <a:pt x="307" y="115"/>
                  </a:lnTo>
                  <a:lnTo>
                    <a:pt x="307" y="115"/>
                  </a:lnTo>
                  <a:lnTo>
                    <a:pt x="314" y="130"/>
                  </a:lnTo>
                  <a:lnTo>
                    <a:pt x="320" y="143"/>
                  </a:lnTo>
                  <a:lnTo>
                    <a:pt x="368" y="150"/>
                  </a:lnTo>
                  <a:lnTo>
                    <a:pt x="368" y="217"/>
                  </a:lnTo>
                  <a:lnTo>
                    <a:pt x="320" y="224"/>
                  </a:lnTo>
                  <a:lnTo>
                    <a:pt x="320" y="224"/>
                  </a:lnTo>
                  <a:lnTo>
                    <a:pt x="314" y="237"/>
                  </a:lnTo>
                  <a:lnTo>
                    <a:pt x="307" y="252"/>
                  </a:lnTo>
                  <a:lnTo>
                    <a:pt x="340" y="289"/>
                  </a:lnTo>
                  <a:lnTo>
                    <a:pt x="290" y="339"/>
                  </a:lnTo>
                  <a:lnTo>
                    <a:pt x="253" y="306"/>
                  </a:lnTo>
                  <a:lnTo>
                    <a:pt x="253" y="306"/>
                  </a:lnTo>
                  <a:lnTo>
                    <a:pt x="237" y="313"/>
                  </a:lnTo>
                  <a:lnTo>
                    <a:pt x="224" y="319"/>
                  </a:lnTo>
                  <a:lnTo>
                    <a:pt x="218" y="367"/>
                  </a:lnTo>
                  <a:lnTo>
                    <a:pt x="218" y="367"/>
                  </a:lnTo>
                  <a:lnTo>
                    <a:pt x="218" y="367"/>
                  </a:lnTo>
                  <a:close/>
                  <a:moveTo>
                    <a:pt x="168" y="347"/>
                  </a:moveTo>
                  <a:lnTo>
                    <a:pt x="200" y="347"/>
                  </a:lnTo>
                  <a:lnTo>
                    <a:pt x="205" y="304"/>
                  </a:lnTo>
                  <a:lnTo>
                    <a:pt x="213" y="302"/>
                  </a:lnTo>
                  <a:lnTo>
                    <a:pt x="213" y="302"/>
                  </a:lnTo>
                  <a:lnTo>
                    <a:pt x="231" y="295"/>
                  </a:lnTo>
                  <a:lnTo>
                    <a:pt x="248" y="287"/>
                  </a:lnTo>
                  <a:lnTo>
                    <a:pt x="255" y="282"/>
                  </a:lnTo>
                  <a:lnTo>
                    <a:pt x="290" y="313"/>
                  </a:lnTo>
                  <a:lnTo>
                    <a:pt x="314" y="289"/>
                  </a:lnTo>
                  <a:lnTo>
                    <a:pt x="283" y="252"/>
                  </a:lnTo>
                  <a:lnTo>
                    <a:pt x="287" y="247"/>
                  </a:lnTo>
                  <a:lnTo>
                    <a:pt x="287" y="247"/>
                  </a:lnTo>
                  <a:lnTo>
                    <a:pt x="296" y="230"/>
                  </a:lnTo>
                  <a:lnTo>
                    <a:pt x="303" y="210"/>
                  </a:lnTo>
                  <a:lnTo>
                    <a:pt x="305" y="204"/>
                  </a:lnTo>
                  <a:lnTo>
                    <a:pt x="348" y="200"/>
                  </a:lnTo>
                  <a:lnTo>
                    <a:pt x="348" y="167"/>
                  </a:lnTo>
                  <a:lnTo>
                    <a:pt x="305" y="163"/>
                  </a:lnTo>
                  <a:lnTo>
                    <a:pt x="303" y="156"/>
                  </a:lnTo>
                  <a:lnTo>
                    <a:pt x="303" y="156"/>
                  </a:lnTo>
                  <a:lnTo>
                    <a:pt x="296" y="137"/>
                  </a:lnTo>
                  <a:lnTo>
                    <a:pt x="287" y="119"/>
                  </a:lnTo>
                  <a:lnTo>
                    <a:pt x="283" y="115"/>
                  </a:lnTo>
                  <a:lnTo>
                    <a:pt x="314" y="78"/>
                  </a:lnTo>
                  <a:lnTo>
                    <a:pt x="290" y="56"/>
                  </a:lnTo>
                  <a:lnTo>
                    <a:pt x="255" y="84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31" y="71"/>
                  </a:lnTo>
                  <a:lnTo>
                    <a:pt x="213" y="65"/>
                  </a:lnTo>
                  <a:lnTo>
                    <a:pt x="205" y="65"/>
                  </a:lnTo>
                  <a:lnTo>
                    <a:pt x="200" y="19"/>
                  </a:lnTo>
                  <a:lnTo>
                    <a:pt x="168" y="19"/>
                  </a:lnTo>
                  <a:lnTo>
                    <a:pt x="163" y="65"/>
                  </a:lnTo>
                  <a:lnTo>
                    <a:pt x="157" y="65"/>
                  </a:lnTo>
                  <a:lnTo>
                    <a:pt x="157" y="65"/>
                  </a:lnTo>
                  <a:lnTo>
                    <a:pt x="137" y="71"/>
                  </a:lnTo>
                  <a:lnTo>
                    <a:pt x="120" y="80"/>
                  </a:lnTo>
                  <a:lnTo>
                    <a:pt x="115" y="84"/>
                  </a:lnTo>
                  <a:lnTo>
                    <a:pt x="81" y="56"/>
                  </a:lnTo>
                  <a:lnTo>
                    <a:pt x="57" y="78"/>
                  </a:lnTo>
                  <a:lnTo>
                    <a:pt x="85" y="115"/>
                  </a:lnTo>
                  <a:lnTo>
                    <a:pt x="81" y="119"/>
                  </a:lnTo>
                  <a:lnTo>
                    <a:pt x="81" y="119"/>
                  </a:lnTo>
                  <a:lnTo>
                    <a:pt x="72" y="137"/>
                  </a:lnTo>
                  <a:lnTo>
                    <a:pt x="65" y="156"/>
                  </a:lnTo>
                  <a:lnTo>
                    <a:pt x="65" y="163"/>
                  </a:lnTo>
                  <a:lnTo>
                    <a:pt x="20" y="167"/>
                  </a:lnTo>
                  <a:lnTo>
                    <a:pt x="20" y="200"/>
                  </a:lnTo>
                  <a:lnTo>
                    <a:pt x="65" y="204"/>
                  </a:lnTo>
                  <a:lnTo>
                    <a:pt x="65" y="210"/>
                  </a:lnTo>
                  <a:lnTo>
                    <a:pt x="65" y="210"/>
                  </a:lnTo>
                  <a:lnTo>
                    <a:pt x="72" y="230"/>
                  </a:lnTo>
                  <a:lnTo>
                    <a:pt x="81" y="247"/>
                  </a:lnTo>
                  <a:lnTo>
                    <a:pt x="85" y="252"/>
                  </a:lnTo>
                  <a:lnTo>
                    <a:pt x="57" y="289"/>
                  </a:lnTo>
                  <a:lnTo>
                    <a:pt x="81" y="313"/>
                  </a:lnTo>
                  <a:lnTo>
                    <a:pt x="115" y="282"/>
                  </a:lnTo>
                  <a:lnTo>
                    <a:pt x="120" y="287"/>
                  </a:lnTo>
                  <a:lnTo>
                    <a:pt x="120" y="287"/>
                  </a:lnTo>
                  <a:lnTo>
                    <a:pt x="137" y="295"/>
                  </a:lnTo>
                  <a:lnTo>
                    <a:pt x="157" y="302"/>
                  </a:lnTo>
                  <a:lnTo>
                    <a:pt x="163" y="304"/>
                  </a:lnTo>
                  <a:lnTo>
                    <a:pt x="168" y="347"/>
                  </a:lnTo>
                  <a:lnTo>
                    <a:pt x="168" y="347"/>
                  </a:lnTo>
                  <a:lnTo>
                    <a:pt x="168" y="347"/>
                  </a:lnTo>
                  <a:close/>
                  <a:moveTo>
                    <a:pt x="359" y="208"/>
                  </a:moveTo>
                  <a:lnTo>
                    <a:pt x="359" y="208"/>
                  </a:lnTo>
                  <a:lnTo>
                    <a:pt x="359" y="208"/>
                  </a:lnTo>
                  <a:lnTo>
                    <a:pt x="359" y="208"/>
                  </a:lnTo>
                  <a:lnTo>
                    <a:pt x="359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EYInterstate Light" panose="02000506000000020004" pitchFamily="2" charset="0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49AAEA4F-6512-4D4B-829A-2AE7CEB977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3" y="1685"/>
              <a:ext cx="331" cy="135"/>
            </a:xfrm>
            <a:custGeom>
              <a:avLst/>
              <a:gdLst>
                <a:gd name="T0" fmla="*/ 331 w 331"/>
                <a:gd name="T1" fmla="*/ 135 h 135"/>
                <a:gd name="T2" fmla="*/ 0 w 331"/>
                <a:gd name="T3" fmla="*/ 135 h 135"/>
                <a:gd name="T4" fmla="*/ 0 w 331"/>
                <a:gd name="T5" fmla="*/ 0 h 135"/>
                <a:gd name="T6" fmla="*/ 331 w 331"/>
                <a:gd name="T7" fmla="*/ 0 h 135"/>
                <a:gd name="T8" fmla="*/ 331 w 331"/>
                <a:gd name="T9" fmla="*/ 135 h 135"/>
                <a:gd name="T10" fmla="*/ 331 w 331"/>
                <a:gd name="T11" fmla="*/ 135 h 135"/>
                <a:gd name="T12" fmla="*/ 331 w 331"/>
                <a:gd name="T13" fmla="*/ 135 h 135"/>
                <a:gd name="T14" fmla="*/ 20 w 331"/>
                <a:gd name="T15" fmla="*/ 115 h 135"/>
                <a:gd name="T16" fmla="*/ 312 w 331"/>
                <a:gd name="T17" fmla="*/ 115 h 135"/>
                <a:gd name="T18" fmla="*/ 312 w 331"/>
                <a:gd name="T19" fmla="*/ 20 h 135"/>
                <a:gd name="T20" fmla="*/ 20 w 331"/>
                <a:gd name="T21" fmla="*/ 20 h 135"/>
                <a:gd name="T22" fmla="*/ 20 w 331"/>
                <a:gd name="T23" fmla="*/ 115 h 135"/>
                <a:gd name="T24" fmla="*/ 20 w 331"/>
                <a:gd name="T25" fmla="*/ 115 h 135"/>
                <a:gd name="T26" fmla="*/ 20 w 331"/>
                <a:gd name="T27" fmla="*/ 1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35">
                  <a:moveTo>
                    <a:pt x="331" y="135"/>
                  </a:moveTo>
                  <a:lnTo>
                    <a:pt x="0" y="135"/>
                  </a:lnTo>
                  <a:lnTo>
                    <a:pt x="0" y="0"/>
                  </a:lnTo>
                  <a:lnTo>
                    <a:pt x="331" y="0"/>
                  </a:lnTo>
                  <a:lnTo>
                    <a:pt x="331" y="135"/>
                  </a:lnTo>
                  <a:lnTo>
                    <a:pt x="331" y="135"/>
                  </a:lnTo>
                  <a:lnTo>
                    <a:pt x="331" y="135"/>
                  </a:lnTo>
                  <a:close/>
                  <a:moveTo>
                    <a:pt x="20" y="115"/>
                  </a:moveTo>
                  <a:lnTo>
                    <a:pt x="312" y="115"/>
                  </a:lnTo>
                  <a:lnTo>
                    <a:pt x="312" y="20"/>
                  </a:lnTo>
                  <a:lnTo>
                    <a:pt x="20" y="20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EYInterstate Light" panose="02000506000000020004" pitchFamily="2" charset="0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803DD81B-9EC0-440D-BA1F-1334FD140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" y="1744"/>
              <a:ext cx="618" cy="841"/>
            </a:xfrm>
            <a:custGeom>
              <a:avLst/>
              <a:gdLst>
                <a:gd name="T0" fmla="*/ 618 w 618"/>
                <a:gd name="T1" fmla="*/ 841 h 841"/>
                <a:gd name="T2" fmla="*/ 0 w 618"/>
                <a:gd name="T3" fmla="*/ 841 h 841"/>
                <a:gd name="T4" fmla="*/ 0 w 618"/>
                <a:gd name="T5" fmla="*/ 0 h 841"/>
                <a:gd name="T6" fmla="*/ 154 w 618"/>
                <a:gd name="T7" fmla="*/ 0 h 841"/>
                <a:gd name="T8" fmla="*/ 154 w 618"/>
                <a:gd name="T9" fmla="*/ 19 h 841"/>
                <a:gd name="T10" fmla="*/ 19 w 618"/>
                <a:gd name="T11" fmla="*/ 19 h 841"/>
                <a:gd name="T12" fmla="*/ 19 w 618"/>
                <a:gd name="T13" fmla="*/ 822 h 841"/>
                <a:gd name="T14" fmla="*/ 598 w 618"/>
                <a:gd name="T15" fmla="*/ 822 h 841"/>
                <a:gd name="T16" fmla="*/ 598 w 618"/>
                <a:gd name="T17" fmla="*/ 769 h 841"/>
                <a:gd name="T18" fmla="*/ 618 w 618"/>
                <a:gd name="T19" fmla="*/ 769 h 841"/>
                <a:gd name="T20" fmla="*/ 618 w 618"/>
                <a:gd name="T21" fmla="*/ 841 h 841"/>
                <a:gd name="T22" fmla="*/ 618 w 618"/>
                <a:gd name="T23" fmla="*/ 841 h 841"/>
                <a:gd name="T24" fmla="*/ 618 w 618"/>
                <a:gd name="T25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8" h="841">
                  <a:moveTo>
                    <a:pt x="618" y="841"/>
                  </a:moveTo>
                  <a:lnTo>
                    <a:pt x="0" y="841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19"/>
                  </a:lnTo>
                  <a:lnTo>
                    <a:pt x="19" y="19"/>
                  </a:lnTo>
                  <a:lnTo>
                    <a:pt x="19" y="822"/>
                  </a:lnTo>
                  <a:lnTo>
                    <a:pt x="598" y="822"/>
                  </a:lnTo>
                  <a:lnTo>
                    <a:pt x="598" y="769"/>
                  </a:lnTo>
                  <a:lnTo>
                    <a:pt x="618" y="769"/>
                  </a:lnTo>
                  <a:lnTo>
                    <a:pt x="618" y="841"/>
                  </a:lnTo>
                  <a:lnTo>
                    <a:pt x="618" y="841"/>
                  </a:lnTo>
                  <a:lnTo>
                    <a:pt x="618" y="8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EYInterstate Light" panose="02000506000000020004" pitchFamily="2" charset="0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DB724ADA-35B1-4087-A6DE-3D096C081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" y="1744"/>
              <a:ext cx="155" cy="419"/>
            </a:xfrm>
            <a:custGeom>
              <a:avLst/>
              <a:gdLst>
                <a:gd name="T0" fmla="*/ 155 w 155"/>
                <a:gd name="T1" fmla="*/ 419 h 419"/>
                <a:gd name="T2" fmla="*/ 135 w 155"/>
                <a:gd name="T3" fmla="*/ 419 h 419"/>
                <a:gd name="T4" fmla="*/ 135 w 155"/>
                <a:gd name="T5" fmla="*/ 19 h 419"/>
                <a:gd name="T6" fmla="*/ 0 w 155"/>
                <a:gd name="T7" fmla="*/ 19 h 419"/>
                <a:gd name="T8" fmla="*/ 0 w 155"/>
                <a:gd name="T9" fmla="*/ 0 h 419"/>
                <a:gd name="T10" fmla="*/ 155 w 155"/>
                <a:gd name="T11" fmla="*/ 0 h 419"/>
                <a:gd name="T12" fmla="*/ 155 w 155"/>
                <a:gd name="T13" fmla="*/ 419 h 419"/>
                <a:gd name="T14" fmla="*/ 155 w 155"/>
                <a:gd name="T15" fmla="*/ 419 h 419"/>
                <a:gd name="T16" fmla="*/ 155 w 155"/>
                <a:gd name="T17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419">
                  <a:moveTo>
                    <a:pt x="155" y="419"/>
                  </a:moveTo>
                  <a:lnTo>
                    <a:pt x="135" y="419"/>
                  </a:lnTo>
                  <a:lnTo>
                    <a:pt x="135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55" y="0"/>
                  </a:lnTo>
                  <a:lnTo>
                    <a:pt x="155" y="419"/>
                  </a:lnTo>
                  <a:lnTo>
                    <a:pt x="155" y="419"/>
                  </a:lnTo>
                  <a:lnTo>
                    <a:pt x="155" y="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EYInterstate Light" panose="02000506000000020004" pitchFamily="2" charset="0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31B8702C-F411-44DE-9930-CE7610D9A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5" y="1744"/>
              <a:ext cx="146" cy="19"/>
            </a:xfrm>
            <a:custGeom>
              <a:avLst/>
              <a:gdLst>
                <a:gd name="T0" fmla="*/ 0 w 146"/>
                <a:gd name="T1" fmla="*/ 0 h 19"/>
                <a:gd name="T2" fmla="*/ 146 w 146"/>
                <a:gd name="T3" fmla="*/ 0 h 19"/>
                <a:gd name="T4" fmla="*/ 146 w 146"/>
                <a:gd name="T5" fmla="*/ 19 h 19"/>
                <a:gd name="T6" fmla="*/ 0 w 146"/>
                <a:gd name="T7" fmla="*/ 19 h 19"/>
                <a:gd name="T8" fmla="*/ 0 w 146"/>
                <a:gd name="T9" fmla="*/ 0 h 19"/>
                <a:gd name="T10" fmla="*/ 0 w 146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9">
                  <a:moveTo>
                    <a:pt x="0" y="0"/>
                  </a:moveTo>
                  <a:lnTo>
                    <a:pt x="146" y="0"/>
                  </a:lnTo>
                  <a:lnTo>
                    <a:pt x="146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EYInterstate Light" panose="02000506000000020004" pitchFamily="2" charset="0"/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428C09E-5AC3-4222-808E-0FAD45DE7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" y="1918"/>
              <a:ext cx="130" cy="93"/>
            </a:xfrm>
            <a:custGeom>
              <a:avLst/>
              <a:gdLst>
                <a:gd name="T0" fmla="*/ 50 w 130"/>
                <a:gd name="T1" fmla="*/ 93 h 93"/>
                <a:gd name="T2" fmla="*/ 0 w 130"/>
                <a:gd name="T3" fmla="*/ 41 h 93"/>
                <a:gd name="T4" fmla="*/ 13 w 130"/>
                <a:gd name="T5" fmla="*/ 28 h 93"/>
                <a:gd name="T6" fmla="*/ 50 w 130"/>
                <a:gd name="T7" fmla="*/ 65 h 93"/>
                <a:gd name="T8" fmla="*/ 117 w 130"/>
                <a:gd name="T9" fmla="*/ 0 h 93"/>
                <a:gd name="T10" fmla="*/ 130 w 130"/>
                <a:gd name="T11" fmla="*/ 13 h 93"/>
                <a:gd name="T12" fmla="*/ 50 w 130"/>
                <a:gd name="T13" fmla="*/ 93 h 93"/>
                <a:gd name="T14" fmla="*/ 50 w 130"/>
                <a:gd name="T15" fmla="*/ 93 h 93"/>
                <a:gd name="T16" fmla="*/ 50 w 130"/>
                <a:gd name="T1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3">
                  <a:moveTo>
                    <a:pt x="50" y="93"/>
                  </a:moveTo>
                  <a:lnTo>
                    <a:pt x="0" y="41"/>
                  </a:lnTo>
                  <a:lnTo>
                    <a:pt x="13" y="28"/>
                  </a:lnTo>
                  <a:lnTo>
                    <a:pt x="50" y="65"/>
                  </a:lnTo>
                  <a:lnTo>
                    <a:pt x="117" y="0"/>
                  </a:lnTo>
                  <a:lnTo>
                    <a:pt x="130" y="13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EYInterstate Light" panose="02000506000000020004" pitchFamily="2" charset="0"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A0D0F6BD-4E11-4344-AA43-371F32E5E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" y="2070"/>
              <a:ext cx="130" cy="93"/>
            </a:xfrm>
            <a:custGeom>
              <a:avLst/>
              <a:gdLst>
                <a:gd name="T0" fmla="*/ 50 w 130"/>
                <a:gd name="T1" fmla="*/ 93 h 93"/>
                <a:gd name="T2" fmla="*/ 0 w 130"/>
                <a:gd name="T3" fmla="*/ 43 h 93"/>
                <a:gd name="T4" fmla="*/ 13 w 130"/>
                <a:gd name="T5" fmla="*/ 28 h 93"/>
                <a:gd name="T6" fmla="*/ 50 w 130"/>
                <a:gd name="T7" fmla="*/ 65 h 93"/>
                <a:gd name="T8" fmla="*/ 117 w 130"/>
                <a:gd name="T9" fmla="*/ 0 h 93"/>
                <a:gd name="T10" fmla="*/ 130 w 130"/>
                <a:gd name="T11" fmla="*/ 13 h 93"/>
                <a:gd name="T12" fmla="*/ 50 w 130"/>
                <a:gd name="T13" fmla="*/ 93 h 93"/>
                <a:gd name="T14" fmla="*/ 50 w 130"/>
                <a:gd name="T15" fmla="*/ 93 h 93"/>
                <a:gd name="T16" fmla="*/ 50 w 130"/>
                <a:gd name="T1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3">
                  <a:moveTo>
                    <a:pt x="50" y="93"/>
                  </a:moveTo>
                  <a:lnTo>
                    <a:pt x="0" y="43"/>
                  </a:lnTo>
                  <a:lnTo>
                    <a:pt x="13" y="28"/>
                  </a:lnTo>
                  <a:lnTo>
                    <a:pt x="50" y="65"/>
                  </a:lnTo>
                  <a:lnTo>
                    <a:pt x="117" y="0"/>
                  </a:lnTo>
                  <a:lnTo>
                    <a:pt x="130" y="13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EYInterstate Light" panose="02000506000000020004" pitchFamily="2" charset="0"/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14C66291-3CA4-486D-BAF0-CE8FDB49C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" y="2222"/>
              <a:ext cx="130" cy="93"/>
            </a:xfrm>
            <a:custGeom>
              <a:avLst/>
              <a:gdLst>
                <a:gd name="T0" fmla="*/ 50 w 130"/>
                <a:gd name="T1" fmla="*/ 93 h 93"/>
                <a:gd name="T2" fmla="*/ 0 w 130"/>
                <a:gd name="T3" fmla="*/ 43 h 93"/>
                <a:gd name="T4" fmla="*/ 13 w 130"/>
                <a:gd name="T5" fmla="*/ 28 h 93"/>
                <a:gd name="T6" fmla="*/ 50 w 130"/>
                <a:gd name="T7" fmla="*/ 65 h 93"/>
                <a:gd name="T8" fmla="*/ 117 w 130"/>
                <a:gd name="T9" fmla="*/ 0 h 93"/>
                <a:gd name="T10" fmla="*/ 130 w 130"/>
                <a:gd name="T11" fmla="*/ 13 h 93"/>
                <a:gd name="T12" fmla="*/ 50 w 130"/>
                <a:gd name="T13" fmla="*/ 93 h 93"/>
                <a:gd name="T14" fmla="*/ 50 w 130"/>
                <a:gd name="T15" fmla="*/ 93 h 93"/>
                <a:gd name="T16" fmla="*/ 50 w 130"/>
                <a:gd name="T1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3">
                  <a:moveTo>
                    <a:pt x="50" y="93"/>
                  </a:moveTo>
                  <a:lnTo>
                    <a:pt x="0" y="43"/>
                  </a:lnTo>
                  <a:lnTo>
                    <a:pt x="13" y="28"/>
                  </a:lnTo>
                  <a:lnTo>
                    <a:pt x="50" y="65"/>
                  </a:lnTo>
                  <a:lnTo>
                    <a:pt x="117" y="0"/>
                  </a:lnTo>
                  <a:lnTo>
                    <a:pt x="130" y="13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EYInterstate Light" panose="02000506000000020004" pitchFamily="2" charset="0"/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C7BDC89-70BA-4703-8F0C-909640F69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" y="2374"/>
              <a:ext cx="130" cy="94"/>
            </a:xfrm>
            <a:custGeom>
              <a:avLst/>
              <a:gdLst>
                <a:gd name="T0" fmla="*/ 50 w 130"/>
                <a:gd name="T1" fmla="*/ 94 h 94"/>
                <a:gd name="T2" fmla="*/ 0 w 130"/>
                <a:gd name="T3" fmla="*/ 44 h 94"/>
                <a:gd name="T4" fmla="*/ 13 w 130"/>
                <a:gd name="T5" fmla="*/ 28 h 94"/>
                <a:gd name="T6" fmla="*/ 50 w 130"/>
                <a:gd name="T7" fmla="*/ 68 h 94"/>
                <a:gd name="T8" fmla="*/ 117 w 130"/>
                <a:gd name="T9" fmla="*/ 0 h 94"/>
                <a:gd name="T10" fmla="*/ 130 w 130"/>
                <a:gd name="T11" fmla="*/ 13 h 94"/>
                <a:gd name="T12" fmla="*/ 50 w 130"/>
                <a:gd name="T13" fmla="*/ 94 h 94"/>
                <a:gd name="T14" fmla="*/ 50 w 130"/>
                <a:gd name="T15" fmla="*/ 94 h 94"/>
                <a:gd name="T16" fmla="*/ 50 w 130"/>
                <a:gd name="T1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50" y="94"/>
                  </a:moveTo>
                  <a:lnTo>
                    <a:pt x="0" y="44"/>
                  </a:lnTo>
                  <a:lnTo>
                    <a:pt x="13" y="28"/>
                  </a:lnTo>
                  <a:lnTo>
                    <a:pt x="50" y="68"/>
                  </a:lnTo>
                  <a:lnTo>
                    <a:pt x="117" y="0"/>
                  </a:lnTo>
                  <a:lnTo>
                    <a:pt x="130" y="13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EYInterstate Light" panose="02000506000000020004" pitchFamily="2" charset="0"/>
              </a:endParaRPr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13318E2B-2226-420A-80EB-F40CA653F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1" y="1955"/>
              <a:ext cx="263" cy="19"/>
            </a:xfrm>
            <a:custGeom>
              <a:avLst/>
              <a:gdLst>
                <a:gd name="T0" fmla="*/ 0 w 263"/>
                <a:gd name="T1" fmla="*/ 0 h 19"/>
                <a:gd name="T2" fmla="*/ 263 w 263"/>
                <a:gd name="T3" fmla="*/ 0 h 19"/>
                <a:gd name="T4" fmla="*/ 263 w 263"/>
                <a:gd name="T5" fmla="*/ 19 h 19"/>
                <a:gd name="T6" fmla="*/ 0 w 263"/>
                <a:gd name="T7" fmla="*/ 19 h 19"/>
                <a:gd name="T8" fmla="*/ 0 w 263"/>
                <a:gd name="T9" fmla="*/ 0 h 19"/>
                <a:gd name="T10" fmla="*/ 0 w 26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19">
                  <a:moveTo>
                    <a:pt x="0" y="0"/>
                  </a:moveTo>
                  <a:lnTo>
                    <a:pt x="263" y="0"/>
                  </a:lnTo>
                  <a:lnTo>
                    <a:pt x="263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EYInterstate Light" panose="02000506000000020004" pitchFamily="2" charset="0"/>
              </a:endParaRPr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630586B2-72F6-4D50-A5E8-3FC7434E3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1" y="2107"/>
              <a:ext cx="263" cy="19"/>
            </a:xfrm>
            <a:custGeom>
              <a:avLst/>
              <a:gdLst>
                <a:gd name="T0" fmla="*/ 0 w 263"/>
                <a:gd name="T1" fmla="*/ 0 h 19"/>
                <a:gd name="T2" fmla="*/ 263 w 263"/>
                <a:gd name="T3" fmla="*/ 0 h 19"/>
                <a:gd name="T4" fmla="*/ 263 w 263"/>
                <a:gd name="T5" fmla="*/ 19 h 19"/>
                <a:gd name="T6" fmla="*/ 0 w 263"/>
                <a:gd name="T7" fmla="*/ 19 h 19"/>
                <a:gd name="T8" fmla="*/ 0 w 263"/>
                <a:gd name="T9" fmla="*/ 0 h 19"/>
                <a:gd name="T10" fmla="*/ 0 w 26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19">
                  <a:moveTo>
                    <a:pt x="0" y="0"/>
                  </a:moveTo>
                  <a:lnTo>
                    <a:pt x="263" y="0"/>
                  </a:lnTo>
                  <a:lnTo>
                    <a:pt x="263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EYInterstate Light" panose="02000506000000020004" pitchFamily="2" charset="0"/>
              </a:endParaRPr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5D2BC61D-0B3A-4037-86B0-91F130127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1" y="2259"/>
              <a:ext cx="141" cy="20"/>
            </a:xfrm>
            <a:custGeom>
              <a:avLst/>
              <a:gdLst>
                <a:gd name="T0" fmla="*/ 0 w 141"/>
                <a:gd name="T1" fmla="*/ 0 h 20"/>
                <a:gd name="T2" fmla="*/ 141 w 141"/>
                <a:gd name="T3" fmla="*/ 0 h 20"/>
                <a:gd name="T4" fmla="*/ 141 w 141"/>
                <a:gd name="T5" fmla="*/ 20 h 20"/>
                <a:gd name="T6" fmla="*/ 0 w 141"/>
                <a:gd name="T7" fmla="*/ 20 h 20"/>
                <a:gd name="T8" fmla="*/ 0 w 141"/>
                <a:gd name="T9" fmla="*/ 0 h 20"/>
                <a:gd name="T10" fmla="*/ 0 w 141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20">
                  <a:moveTo>
                    <a:pt x="0" y="0"/>
                  </a:moveTo>
                  <a:lnTo>
                    <a:pt x="141" y="0"/>
                  </a:lnTo>
                  <a:lnTo>
                    <a:pt x="141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EYInterstate Light" panose="02000506000000020004" pitchFamily="2" charset="0"/>
              </a:endParaRPr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BBC07628-0DFF-468A-95CA-3AAC5F4AE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1" y="2411"/>
              <a:ext cx="141" cy="20"/>
            </a:xfrm>
            <a:custGeom>
              <a:avLst/>
              <a:gdLst>
                <a:gd name="T0" fmla="*/ 0 w 141"/>
                <a:gd name="T1" fmla="*/ 0 h 20"/>
                <a:gd name="T2" fmla="*/ 141 w 141"/>
                <a:gd name="T3" fmla="*/ 0 h 20"/>
                <a:gd name="T4" fmla="*/ 141 w 141"/>
                <a:gd name="T5" fmla="*/ 20 h 20"/>
                <a:gd name="T6" fmla="*/ 0 w 141"/>
                <a:gd name="T7" fmla="*/ 20 h 20"/>
                <a:gd name="T8" fmla="*/ 0 w 141"/>
                <a:gd name="T9" fmla="*/ 0 h 20"/>
                <a:gd name="T10" fmla="*/ 0 w 141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20">
                  <a:moveTo>
                    <a:pt x="0" y="0"/>
                  </a:moveTo>
                  <a:lnTo>
                    <a:pt x="141" y="0"/>
                  </a:lnTo>
                  <a:lnTo>
                    <a:pt x="141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EYInterstate Light" panose="02000506000000020004" pitchFamily="2" charset="0"/>
              </a:endParaRPr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3A52C761-FC0B-44FE-BAF3-97676D1218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99" y="2239"/>
              <a:ext cx="198" cy="198"/>
            </a:xfrm>
            <a:custGeom>
              <a:avLst/>
              <a:gdLst>
                <a:gd name="T0" fmla="*/ 100 w 198"/>
                <a:gd name="T1" fmla="*/ 198 h 198"/>
                <a:gd name="T2" fmla="*/ 61 w 198"/>
                <a:gd name="T3" fmla="*/ 190 h 198"/>
                <a:gd name="T4" fmla="*/ 28 w 198"/>
                <a:gd name="T5" fmla="*/ 170 h 198"/>
                <a:gd name="T6" fmla="*/ 9 w 198"/>
                <a:gd name="T7" fmla="*/ 137 h 198"/>
                <a:gd name="T8" fmla="*/ 0 w 198"/>
                <a:gd name="T9" fmla="*/ 100 h 198"/>
                <a:gd name="T10" fmla="*/ 2 w 198"/>
                <a:gd name="T11" fmla="*/ 79 h 198"/>
                <a:gd name="T12" fmla="*/ 17 w 198"/>
                <a:gd name="T13" fmla="*/ 44 h 198"/>
                <a:gd name="T14" fmla="*/ 44 w 198"/>
                <a:gd name="T15" fmla="*/ 18 h 198"/>
                <a:gd name="T16" fmla="*/ 78 w 198"/>
                <a:gd name="T17" fmla="*/ 3 h 198"/>
                <a:gd name="T18" fmla="*/ 100 w 198"/>
                <a:gd name="T19" fmla="*/ 0 h 198"/>
                <a:gd name="T20" fmla="*/ 137 w 198"/>
                <a:gd name="T21" fmla="*/ 9 h 198"/>
                <a:gd name="T22" fmla="*/ 170 w 198"/>
                <a:gd name="T23" fmla="*/ 29 h 198"/>
                <a:gd name="T24" fmla="*/ 192 w 198"/>
                <a:gd name="T25" fmla="*/ 61 h 198"/>
                <a:gd name="T26" fmla="*/ 198 w 198"/>
                <a:gd name="T27" fmla="*/ 100 h 198"/>
                <a:gd name="T28" fmla="*/ 196 w 198"/>
                <a:gd name="T29" fmla="*/ 120 h 198"/>
                <a:gd name="T30" fmla="*/ 181 w 198"/>
                <a:gd name="T31" fmla="*/ 155 h 198"/>
                <a:gd name="T32" fmla="*/ 155 w 198"/>
                <a:gd name="T33" fmla="*/ 181 h 198"/>
                <a:gd name="T34" fmla="*/ 120 w 198"/>
                <a:gd name="T35" fmla="*/ 196 h 198"/>
                <a:gd name="T36" fmla="*/ 100 w 198"/>
                <a:gd name="T37" fmla="*/ 198 h 198"/>
                <a:gd name="T38" fmla="*/ 100 w 198"/>
                <a:gd name="T39" fmla="*/ 198 h 198"/>
                <a:gd name="T40" fmla="*/ 100 w 198"/>
                <a:gd name="T41" fmla="*/ 20 h 198"/>
                <a:gd name="T42" fmla="*/ 67 w 198"/>
                <a:gd name="T43" fmla="*/ 26 h 198"/>
                <a:gd name="T44" fmla="*/ 44 w 198"/>
                <a:gd name="T45" fmla="*/ 44 h 198"/>
                <a:gd name="T46" fmla="*/ 26 w 198"/>
                <a:gd name="T47" fmla="*/ 68 h 198"/>
                <a:gd name="T48" fmla="*/ 20 w 198"/>
                <a:gd name="T49" fmla="*/ 100 h 198"/>
                <a:gd name="T50" fmla="*/ 22 w 198"/>
                <a:gd name="T51" fmla="*/ 116 h 198"/>
                <a:gd name="T52" fmla="*/ 33 w 198"/>
                <a:gd name="T53" fmla="*/ 144 h 198"/>
                <a:gd name="T54" fmla="*/ 54 w 198"/>
                <a:gd name="T55" fmla="*/ 166 h 198"/>
                <a:gd name="T56" fmla="*/ 83 w 198"/>
                <a:gd name="T57" fmla="*/ 176 h 198"/>
                <a:gd name="T58" fmla="*/ 100 w 198"/>
                <a:gd name="T59" fmla="*/ 179 h 198"/>
                <a:gd name="T60" fmla="*/ 131 w 198"/>
                <a:gd name="T61" fmla="*/ 172 h 198"/>
                <a:gd name="T62" fmla="*/ 155 w 198"/>
                <a:gd name="T63" fmla="*/ 155 h 198"/>
                <a:gd name="T64" fmla="*/ 172 w 198"/>
                <a:gd name="T65" fmla="*/ 131 h 198"/>
                <a:gd name="T66" fmla="*/ 178 w 198"/>
                <a:gd name="T67" fmla="*/ 100 h 198"/>
                <a:gd name="T68" fmla="*/ 176 w 198"/>
                <a:gd name="T69" fmla="*/ 83 h 198"/>
                <a:gd name="T70" fmla="*/ 165 w 198"/>
                <a:gd name="T71" fmla="*/ 55 h 198"/>
                <a:gd name="T72" fmla="*/ 144 w 198"/>
                <a:gd name="T73" fmla="*/ 33 h 198"/>
                <a:gd name="T74" fmla="*/ 115 w 198"/>
                <a:gd name="T75" fmla="*/ 22 h 198"/>
                <a:gd name="T76" fmla="*/ 100 w 198"/>
                <a:gd name="T77" fmla="*/ 20 h 198"/>
                <a:gd name="T78" fmla="*/ 100 w 198"/>
                <a:gd name="T79" fmla="*/ 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8" h="198">
                  <a:moveTo>
                    <a:pt x="100" y="198"/>
                  </a:moveTo>
                  <a:lnTo>
                    <a:pt x="100" y="198"/>
                  </a:lnTo>
                  <a:lnTo>
                    <a:pt x="78" y="196"/>
                  </a:lnTo>
                  <a:lnTo>
                    <a:pt x="61" y="190"/>
                  </a:lnTo>
                  <a:lnTo>
                    <a:pt x="44" y="181"/>
                  </a:lnTo>
                  <a:lnTo>
                    <a:pt x="28" y="170"/>
                  </a:lnTo>
                  <a:lnTo>
                    <a:pt x="17" y="155"/>
                  </a:lnTo>
                  <a:lnTo>
                    <a:pt x="9" y="137"/>
                  </a:lnTo>
                  <a:lnTo>
                    <a:pt x="2" y="12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79"/>
                  </a:lnTo>
                  <a:lnTo>
                    <a:pt x="9" y="61"/>
                  </a:lnTo>
                  <a:lnTo>
                    <a:pt x="17" y="44"/>
                  </a:lnTo>
                  <a:lnTo>
                    <a:pt x="28" y="29"/>
                  </a:lnTo>
                  <a:lnTo>
                    <a:pt x="44" y="18"/>
                  </a:lnTo>
                  <a:lnTo>
                    <a:pt x="61" y="9"/>
                  </a:lnTo>
                  <a:lnTo>
                    <a:pt x="78" y="3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20" y="3"/>
                  </a:lnTo>
                  <a:lnTo>
                    <a:pt x="137" y="9"/>
                  </a:lnTo>
                  <a:lnTo>
                    <a:pt x="155" y="18"/>
                  </a:lnTo>
                  <a:lnTo>
                    <a:pt x="170" y="29"/>
                  </a:lnTo>
                  <a:lnTo>
                    <a:pt x="181" y="44"/>
                  </a:lnTo>
                  <a:lnTo>
                    <a:pt x="192" y="61"/>
                  </a:lnTo>
                  <a:lnTo>
                    <a:pt x="196" y="79"/>
                  </a:lnTo>
                  <a:lnTo>
                    <a:pt x="198" y="100"/>
                  </a:lnTo>
                  <a:lnTo>
                    <a:pt x="198" y="100"/>
                  </a:lnTo>
                  <a:lnTo>
                    <a:pt x="196" y="120"/>
                  </a:lnTo>
                  <a:lnTo>
                    <a:pt x="192" y="137"/>
                  </a:lnTo>
                  <a:lnTo>
                    <a:pt x="181" y="155"/>
                  </a:lnTo>
                  <a:lnTo>
                    <a:pt x="170" y="170"/>
                  </a:lnTo>
                  <a:lnTo>
                    <a:pt x="155" y="181"/>
                  </a:lnTo>
                  <a:lnTo>
                    <a:pt x="137" y="190"/>
                  </a:lnTo>
                  <a:lnTo>
                    <a:pt x="120" y="196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0" y="198"/>
                  </a:lnTo>
                  <a:close/>
                  <a:moveTo>
                    <a:pt x="100" y="20"/>
                  </a:moveTo>
                  <a:lnTo>
                    <a:pt x="100" y="20"/>
                  </a:lnTo>
                  <a:lnTo>
                    <a:pt x="83" y="22"/>
                  </a:lnTo>
                  <a:lnTo>
                    <a:pt x="67" y="26"/>
                  </a:lnTo>
                  <a:lnTo>
                    <a:pt x="54" y="33"/>
                  </a:lnTo>
                  <a:lnTo>
                    <a:pt x="44" y="44"/>
                  </a:lnTo>
                  <a:lnTo>
                    <a:pt x="33" y="55"/>
                  </a:lnTo>
                  <a:lnTo>
                    <a:pt x="26" y="68"/>
                  </a:lnTo>
                  <a:lnTo>
                    <a:pt x="22" y="83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2" y="116"/>
                  </a:lnTo>
                  <a:lnTo>
                    <a:pt x="26" y="131"/>
                  </a:lnTo>
                  <a:lnTo>
                    <a:pt x="33" y="144"/>
                  </a:lnTo>
                  <a:lnTo>
                    <a:pt x="44" y="155"/>
                  </a:lnTo>
                  <a:lnTo>
                    <a:pt x="54" y="166"/>
                  </a:lnTo>
                  <a:lnTo>
                    <a:pt x="67" y="172"/>
                  </a:lnTo>
                  <a:lnTo>
                    <a:pt x="83" y="176"/>
                  </a:lnTo>
                  <a:lnTo>
                    <a:pt x="100" y="179"/>
                  </a:lnTo>
                  <a:lnTo>
                    <a:pt x="100" y="179"/>
                  </a:lnTo>
                  <a:lnTo>
                    <a:pt x="115" y="176"/>
                  </a:lnTo>
                  <a:lnTo>
                    <a:pt x="131" y="172"/>
                  </a:lnTo>
                  <a:lnTo>
                    <a:pt x="144" y="166"/>
                  </a:lnTo>
                  <a:lnTo>
                    <a:pt x="155" y="155"/>
                  </a:lnTo>
                  <a:lnTo>
                    <a:pt x="165" y="144"/>
                  </a:lnTo>
                  <a:lnTo>
                    <a:pt x="172" y="131"/>
                  </a:lnTo>
                  <a:lnTo>
                    <a:pt x="176" y="116"/>
                  </a:lnTo>
                  <a:lnTo>
                    <a:pt x="178" y="100"/>
                  </a:lnTo>
                  <a:lnTo>
                    <a:pt x="178" y="100"/>
                  </a:lnTo>
                  <a:lnTo>
                    <a:pt x="176" y="83"/>
                  </a:lnTo>
                  <a:lnTo>
                    <a:pt x="172" y="68"/>
                  </a:lnTo>
                  <a:lnTo>
                    <a:pt x="165" y="55"/>
                  </a:lnTo>
                  <a:lnTo>
                    <a:pt x="155" y="44"/>
                  </a:lnTo>
                  <a:lnTo>
                    <a:pt x="144" y="33"/>
                  </a:lnTo>
                  <a:lnTo>
                    <a:pt x="131" y="26"/>
                  </a:lnTo>
                  <a:lnTo>
                    <a:pt x="115" y="22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EYInterstate Light" panose="02000506000000020004" pitchFamily="2" charset="0"/>
              </a:endParaRPr>
            </a:p>
          </p:txBody>
        </p:sp>
      </p:grpSp>
      <p:pic>
        <p:nvPicPr>
          <p:cNvPr id="72" name="Graphic 71" descr="Court outline">
            <a:extLst>
              <a:ext uri="{FF2B5EF4-FFF2-40B4-BE49-F238E27FC236}">
                <a16:creationId xmlns:a16="http://schemas.microsoft.com/office/drawing/2014/main" id="{F112BD26-3B31-4E1F-81C2-6021040BA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5357" y="2517657"/>
            <a:ext cx="1630923" cy="1630923"/>
          </a:xfrm>
          <a:prstGeom prst="rect">
            <a:avLst/>
          </a:prstGeom>
        </p:spPr>
      </p:pic>
      <p:pic>
        <p:nvPicPr>
          <p:cNvPr id="74" name="Graphic 73" descr="Meeting with solid fill">
            <a:extLst>
              <a:ext uri="{FF2B5EF4-FFF2-40B4-BE49-F238E27FC236}">
                <a16:creationId xmlns:a16="http://schemas.microsoft.com/office/drawing/2014/main" id="{7BF36ED6-61F6-408D-82D4-D8C77941D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0338" y="2713554"/>
            <a:ext cx="1239129" cy="1239129"/>
          </a:xfrm>
          <a:prstGeom prst="rect">
            <a:avLst/>
          </a:prstGeom>
        </p:spPr>
      </p:pic>
      <p:pic>
        <p:nvPicPr>
          <p:cNvPr id="76" name="Graphic 75" descr="Good Idea outline">
            <a:extLst>
              <a:ext uri="{FF2B5EF4-FFF2-40B4-BE49-F238E27FC236}">
                <a16:creationId xmlns:a16="http://schemas.microsoft.com/office/drawing/2014/main" id="{3DBD87B0-72D2-416C-8621-F98620EC9D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6041" y="2620240"/>
            <a:ext cx="1425757" cy="142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14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B164DB8-388D-4C99-BDCB-35A8885C2D1F}"/>
              </a:ext>
            </a:extLst>
          </p:cNvPr>
          <p:cNvSpPr/>
          <p:nvPr/>
        </p:nvSpPr>
        <p:spPr>
          <a:xfrm>
            <a:off x="498114" y="4803229"/>
            <a:ext cx="6060341" cy="147144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ro-RO" sz="1200" dirty="0">
              <a:solidFill>
                <a:schemeClr val="tx1"/>
              </a:solidFill>
            </a:endParaRPr>
          </a:p>
        </p:txBody>
      </p:sp>
      <p:sp>
        <p:nvSpPr>
          <p:cNvPr id="9" name="Freeform 56">
            <a:extLst>
              <a:ext uri="{FF2B5EF4-FFF2-40B4-BE49-F238E27FC236}">
                <a16:creationId xmlns:a16="http://schemas.microsoft.com/office/drawing/2014/main" id="{1EFCD98E-184C-4A9C-900C-98A3BF9DE4FB}"/>
              </a:ext>
            </a:extLst>
          </p:cNvPr>
          <p:cNvSpPr/>
          <p:nvPr/>
        </p:nvSpPr>
        <p:spPr>
          <a:xfrm>
            <a:off x="49811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014D00-E1F0-4FD5-93C6-D3DFC044A47C}"/>
              </a:ext>
            </a:extLst>
          </p:cNvPr>
          <p:cNvSpPr txBox="1"/>
          <p:nvPr/>
        </p:nvSpPr>
        <p:spPr>
          <a:xfrm>
            <a:off x="798786" y="1870841"/>
            <a:ext cx="3951890" cy="664797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2400" dirty="0"/>
              <a:t>Thank you for your attention!!</a:t>
            </a:r>
            <a:endParaRPr lang="ro-RO" sz="2400" dirty="0" err="1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C4C27B-2E9E-4B33-A6D0-CB3210F70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69" y="4816366"/>
            <a:ext cx="6025057" cy="1458310"/>
          </a:xfrm>
          <a:prstGeom prst="rect">
            <a:avLst/>
          </a:prstGeom>
        </p:spPr>
      </p:pic>
      <p:pic>
        <p:nvPicPr>
          <p:cNvPr id="6145" name="Picture 1">
            <a:extLst>
              <a:ext uri="{FF2B5EF4-FFF2-40B4-BE49-F238E27FC236}">
                <a16:creationId xmlns:a16="http://schemas.microsoft.com/office/drawing/2014/main" id="{5E89C649-1FBB-41D1-BD21-BF38EFDBC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04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4690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EY light background">
  <a:themeElements>
    <a:clrScheme name="Custom 8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ZMOutlook</vt:lpwstr>
  </property>
  <property fmtid="{D5CDD505-2E9C-101B-9397-08002B2CF9AE}" pid="3" name="SizeBefore">
    <vt:lpwstr>3604110</vt:lpwstr>
  </property>
  <property fmtid="{D5CDD505-2E9C-101B-9397-08002B2CF9AE}" pid="4" name="OptimizationTime">
    <vt:lpwstr>20220921_2129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389</Words>
  <Application>Microsoft Office PowerPoint</Application>
  <PresentationFormat>Custom</PresentationFormat>
  <Paragraphs>99</Paragraphs>
  <Slides>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EYInterstate</vt:lpstr>
      <vt:lpstr>EYInterstate Light</vt:lpstr>
      <vt:lpstr>Georgia</vt:lpstr>
      <vt:lpstr>EY dark background</vt:lpstr>
      <vt:lpstr>EY light background</vt:lpstr>
      <vt:lpstr>think-cell Slide</vt:lpstr>
      <vt:lpstr>Digital transformation of public administration in Romania: achieved results and future challenges</vt:lpstr>
      <vt:lpstr>The digital divide of the Romanian Economy and Society</vt:lpstr>
      <vt:lpstr>The opportunities given by the Recovery and Resilience Plan</vt:lpstr>
      <vt:lpstr>PowerPoint Presentation</vt:lpstr>
      <vt:lpstr>The Digital Transformation of the Public Administration</vt:lpstr>
      <vt:lpstr>Key success factors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2016-03-16T05:57:48Z</dcterms:created>
  <dcterms:modified xsi:type="dcterms:W3CDTF">2022-09-21T18:28:14Z</dcterms:modified>
  <cp:contentStatus/>
</cp:coreProperties>
</file>