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70" r:id="rId5"/>
    <p:sldId id="260" r:id="rId6"/>
    <p:sldId id="279" r:id="rId7"/>
    <p:sldId id="291" r:id="rId8"/>
    <p:sldId id="292" r:id="rId9"/>
    <p:sldId id="263" r:id="rId10"/>
    <p:sldId id="265" r:id="rId11"/>
    <p:sldId id="282" r:id="rId12"/>
    <p:sldId id="283" r:id="rId13"/>
    <p:sldId id="293" r:id="rId14"/>
    <p:sldId id="286" r:id="rId15"/>
    <p:sldId id="295" r:id="rId16"/>
    <p:sldId id="294" r:id="rId17"/>
    <p:sldId id="296" r:id="rId18"/>
    <p:sldId id="297" r:id="rId19"/>
    <p:sldId id="285" r:id="rId20"/>
    <p:sldId id="298" r:id="rId21"/>
    <p:sldId id="289" r:id="rId22"/>
    <p:sldId id="273"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340"/>
    <a:srgbClr val="FF3399"/>
    <a:srgbClr val="D9D9D9"/>
    <a:srgbClr val="F2F2F2"/>
    <a:srgbClr val="4B374B"/>
    <a:srgbClr val="4A726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3696"/>
  </p:normalViewPr>
  <p:slideViewPr>
    <p:cSldViewPr snapToGrid="0">
      <p:cViewPr varScale="1">
        <p:scale>
          <a:sx n="87" d="100"/>
          <a:sy n="87" d="100"/>
        </p:scale>
        <p:origin x="408"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1F9995-ABA5-4B84-A110-13D73B9367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B0FC55C-A306-4A55-B35A-6BA5203CC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6B64A6-5383-4553-9650-AE943B3D4590}" type="datetimeFigureOut">
              <a:rPr lang="en-US" smtClean="0"/>
              <a:t>3/24/2021</a:t>
            </a:fld>
            <a:endParaRPr lang="en-US" dirty="0"/>
          </a:p>
        </p:txBody>
      </p:sp>
      <p:sp>
        <p:nvSpPr>
          <p:cNvPr id="4" name="Footer Placeholder 3">
            <a:extLst>
              <a:ext uri="{FF2B5EF4-FFF2-40B4-BE49-F238E27FC236}">
                <a16:creationId xmlns:a16="http://schemas.microsoft.com/office/drawing/2014/main" id="{9CBC51AC-ACC0-4B35-8350-D8EA48E4E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E2F829-76AE-4D6B-A09B-E771F87F6D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ECB224-3C4D-493C-AEF6-51FAC3CC7C4B}" type="slidenum">
              <a:rPr lang="en-US" smtClean="0"/>
              <a:t>‹#›</a:t>
            </a:fld>
            <a:endParaRPr lang="en-US" dirty="0"/>
          </a:p>
        </p:txBody>
      </p:sp>
    </p:spTree>
    <p:extLst>
      <p:ext uri="{BB962C8B-B14F-4D97-AF65-F5344CB8AC3E}">
        <p14:creationId xmlns:p14="http://schemas.microsoft.com/office/powerpoint/2010/main" val="20911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E0DF2-F06A-4107-A20D-CF99C15F57D9}" type="datetimeFigureOut">
              <a:rPr lang="en-US" noProof="0" smtClean="0"/>
              <a:t>3/24/2021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09F48-E3F7-4432-94C0-BC9DA42EACBA}" type="slidenum">
              <a:rPr lang="en-US" noProof="0" smtClean="0"/>
              <a:t>‹#›</a:t>
            </a:fld>
            <a:endParaRPr lang="en-US" noProof="0" dirty="0"/>
          </a:p>
        </p:txBody>
      </p:sp>
    </p:spTree>
    <p:extLst>
      <p:ext uri="{BB962C8B-B14F-4D97-AF65-F5344CB8AC3E}">
        <p14:creationId xmlns:p14="http://schemas.microsoft.com/office/powerpoint/2010/main" val="19491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
        <p:nvSpPr>
          <p:cNvPr id="20" name="Text Placeholder 19">
            <a:extLst>
              <a:ext uri="{FF2B5EF4-FFF2-40B4-BE49-F238E27FC236}">
                <a16:creationId xmlns:a16="http://schemas.microsoft.com/office/drawing/2014/main" id="{49085F81-D49A-4915-8EEC-2A1A96AC0B38}"/>
              </a:ext>
            </a:extLst>
          </p:cNvPr>
          <p:cNvSpPr>
            <a:spLocks noGrp="1"/>
          </p:cNvSpPr>
          <p:nvPr>
            <p:ph type="body" sz="quarter" idx="13" hasCustomPrompt="1"/>
          </p:nvPr>
        </p:nvSpPr>
        <p:spPr>
          <a:xfrm>
            <a:off x="4641140" y="5795479"/>
            <a:ext cx="2915816" cy="258532"/>
          </a:xfrm>
        </p:spPr>
        <p:txBody>
          <a:bodyPr vert="horz" wrap="square" lIns="91440" tIns="45720" rIns="91440" bIns="45720" rtlCol="0" anchor="ctr" anchorCtr="1">
            <a:spAutoFit/>
          </a:bodyPr>
          <a:lstStyle>
            <a:lvl1pPr marL="0" indent="0">
              <a:buNone/>
              <a:defRPr lang="en-US" sz="1200" b="0" spc="300" smtClean="0">
                <a:solidFill>
                  <a:schemeClr val="bg1"/>
                </a:solidFill>
                <a:latin typeface="+mn-lt"/>
                <a:cs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lgn="ctr"/>
            <a:r>
              <a:rPr lang="en-US" noProof="0"/>
              <a:t>Date</a:t>
            </a:r>
          </a:p>
        </p:txBody>
      </p:sp>
    </p:spTree>
    <p:extLst>
      <p:ext uri="{BB962C8B-B14F-4D97-AF65-F5344CB8AC3E}">
        <p14:creationId xmlns:p14="http://schemas.microsoft.com/office/powerpoint/2010/main" val="25013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accent3"/>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bg1"/>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solidFill>
                  <a:schemeClr val="bg1"/>
                </a:solidFill>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3800940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FBE8C2-A941-4BA0-AB92-8B9DAEA8D920}"/>
              </a:ext>
            </a:extLst>
          </p:cNvPr>
          <p:cNvSpPr>
            <a:spLocks noGrp="1"/>
          </p:cNvSpPr>
          <p:nvPr>
            <p:ph type="sldNum" sz="quarter" idx="10"/>
          </p:nvPr>
        </p:nvSpPr>
        <p:spPr/>
        <p:txBody>
          <a:bodyPr/>
          <a:lstStyle/>
          <a:p>
            <a:fld id="{DCB4E619-4CA9-4A22-920F-20396BF50470}" type="slidenum">
              <a:rPr lang="en-US" noProof="0" smtClean="0"/>
              <a:pPr/>
              <a:t>‹#›</a:t>
            </a:fld>
            <a:endParaRPr lang="en-US" noProof="0" dirty="0"/>
          </a:p>
        </p:txBody>
      </p:sp>
      <p:sp>
        <p:nvSpPr>
          <p:cNvPr id="2" name="Title 1">
            <a:extLst>
              <a:ext uri="{FF2B5EF4-FFF2-40B4-BE49-F238E27FC236}">
                <a16:creationId xmlns:a16="http://schemas.microsoft.com/office/drawing/2014/main" id="{8E1EE7A0-1D71-4AE9-A7A8-91F84FED27F7}"/>
              </a:ext>
            </a:extLst>
          </p:cNvPr>
          <p:cNvSpPr>
            <a:spLocks noGrp="1"/>
          </p:cNvSpPr>
          <p:nvPr>
            <p:ph type="title"/>
          </p:nvPr>
        </p:nvSpPr>
        <p:spPr>
          <a:xfrm>
            <a:off x="640079" y="500492"/>
            <a:ext cx="10980413" cy="493421"/>
          </a:xfrm>
        </p:spPr>
        <p:txBody>
          <a:bodyPr/>
          <a:lstStyle/>
          <a:p>
            <a:r>
              <a:rPr lang="en-US" noProof="0"/>
              <a:t>Click to edit Master title style</a:t>
            </a:r>
          </a:p>
        </p:txBody>
      </p:sp>
    </p:spTree>
    <p:extLst>
      <p:ext uri="{BB962C8B-B14F-4D97-AF65-F5344CB8AC3E}">
        <p14:creationId xmlns:p14="http://schemas.microsoft.com/office/powerpoint/2010/main" val="221473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Slide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bg1"/>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bg1"/>
                </a:solidFill>
              </a:rPr>
              <a:t>“</a:t>
            </a:r>
          </a:p>
        </p:txBody>
      </p:sp>
      <p:sp>
        <p:nvSpPr>
          <p:cNvPr id="24" name="Oval 23">
            <a:extLst>
              <a:ext uri="{FF2B5EF4-FFF2-40B4-BE49-F238E27FC236}">
                <a16:creationId xmlns:a16="http://schemas.microsoft.com/office/drawing/2014/main" id="{1BD117CE-38D2-4C42-9DB4-4A2E280B0DDF}"/>
              </a:ext>
            </a:extLst>
          </p:cNvPr>
          <p:cNvSpPr/>
          <p:nvPr userDrawn="1"/>
        </p:nvSpPr>
        <p:spPr>
          <a:xfrm>
            <a:off x="11230815" y="6327865"/>
            <a:ext cx="389686" cy="38968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B8537828-887B-41E4-BAE4-D56B689E999B}"/>
              </a:ext>
            </a:extLst>
          </p:cNvPr>
          <p:cNvCxnSpPr/>
          <p:nvPr userDrawn="1"/>
        </p:nvCxnSpPr>
        <p:spPr>
          <a:xfrm>
            <a:off x="11107057" y="6294459"/>
            <a:ext cx="0" cy="4572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Slide Number Placeholder 13">
            <a:extLst>
              <a:ext uri="{FF2B5EF4-FFF2-40B4-BE49-F238E27FC236}">
                <a16:creationId xmlns:a16="http://schemas.microsoft.com/office/drawing/2014/main" id="{C30B13EC-FDE4-4948-916D-4C19A15AA25F}"/>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7" name="Straight Connector 26">
            <a:extLst>
              <a:ext uri="{FF2B5EF4-FFF2-40B4-BE49-F238E27FC236}">
                <a16:creationId xmlns:a16="http://schemas.microsoft.com/office/drawing/2014/main" id="{1DCB14C0-E2E4-43A3-BF4F-3245EC9D047E}"/>
              </a:ext>
            </a:extLst>
          </p:cNvPr>
          <p:cNvCxnSpPr/>
          <p:nvPr userDrawn="1"/>
        </p:nvCxnSpPr>
        <p:spPr>
          <a:xfrm>
            <a:off x="0" y="6523059"/>
            <a:ext cx="111099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105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4A6DB18-4C6E-41E3-B11B-1FE933E84ABD}"/>
              </a:ext>
            </a:extLst>
          </p:cNvPr>
          <p:cNvSpPr/>
          <p:nvPr userDrawn="1"/>
        </p:nvSpPr>
        <p:spPr>
          <a:xfrm rot="19800000">
            <a:off x="-1368850" y="-967093"/>
            <a:ext cx="8283042" cy="3255962"/>
          </a:xfrm>
          <a:custGeom>
            <a:avLst/>
            <a:gdLst>
              <a:gd name="connsiteX0" fmla="*/ 8159309 w 8283042"/>
              <a:gd name="connsiteY0" fmla="*/ 3184525 h 3255962"/>
              <a:gd name="connsiteX1" fmla="*/ 8283042 w 8283042"/>
              <a:gd name="connsiteY1" fmla="*/ 3255962 h 3255962"/>
              <a:gd name="connsiteX2" fmla="*/ 0 w 8283042"/>
              <a:gd name="connsiteY2" fmla="*/ 3255962 h 3255962"/>
              <a:gd name="connsiteX3" fmla="*/ 41244 w 8283042"/>
              <a:gd name="connsiteY3" fmla="*/ 3184525 h 3255962"/>
              <a:gd name="connsiteX4" fmla="*/ 7284932 w 8283042"/>
              <a:gd name="connsiteY4" fmla="*/ 2679703 h 3255962"/>
              <a:gd name="connsiteX5" fmla="*/ 7408664 w 8283042"/>
              <a:gd name="connsiteY5" fmla="*/ 2751140 h 3255962"/>
              <a:gd name="connsiteX6" fmla="*/ 291459 w 8283042"/>
              <a:gd name="connsiteY6" fmla="*/ 2751140 h 3255962"/>
              <a:gd name="connsiteX7" fmla="*/ 332703 w 8283042"/>
              <a:gd name="connsiteY7" fmla="*/ 2679703 h 3255962"/>
              <a:gd name="connsiteX8" fmla="*/ 6121836 w 8283042"/>
              <a:gd name="connsiteY8" fmla="*/ 2008189 h 3255962"/>
              <a:gd name="connsiteX9" fmla="*/ 720402 w 8283042"/>
              <a:gd name="connsiteY9" fmla="*/ 2008189 h 3255962"/>
              <a:gd name="connsiteX10" fmla="*/ 1123681 w 8283042"/>
              <a:gd name="connsiteY10" fmla="*/ 1309689 h 3255962"/>
              <a:gd name="connsiteX11" fmla="*/ 4911998 w 8283042"/>
              <a:gd name="connsiteY11" fmla="*/ 1309689 h 3255962"/>
              <a:gd name="connsiteX12" fmla="*/ 4716772 w 8283042"/>
              <a:gd name="connsiteY12" fmla="*/ 1196975 h 3255962"/>
              <a:gd name="connsiteX13" fmla="*/ 1188756 w 8283042"/>
              <a:gd name="connsiteY13" fmla="*/ 1196976 h 3255962"/>
              <a:gd name="connsiteX14" fmla="*/ 1879830 w 8283042"/>
              <a:gd name="connsiteY14" fmla="*/ 0 h 3255962"/>
              <a:gd name="connsiteX15" fmla="*/ 2643550 w 8283042"/>
              <a:gd name="connsiteY15" fmla="*/ 0 h 3255962"/>
              <a:gd name="connsiteX16" fmla="*/ 6462789 w 8283042"/>
              <a:gd name="connsiteY16" fmla="*/ 2205038 h 3255962"/>
              <a:gd name="connsiteX17" fmla="*/ 6897231 w 8283042"/>
              <a:gd name="connsiteY17" fmla="*/ 2455864 h 3255962"/>
              <a:gd name="connsiteX18" fmla="*/ 461936 w 8283042"/>
              <a:gd name="connsiteY18" fmla="*/ 2455864 h 3255962"/>
              <a:gd name="connsiteX19" fmla="*/ 606750 w 8283042"/>
              <a:gd name="connsiteY19" fmla="*/ 2205039 h 325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3042" h="3255962">
                <a:moveTo>
                  <a:pt x="8159309" y="3184525"/>
                </a:moveTo>
                <a:lnTo>
                  <a:pt x="8283042" y="3255962"/>
                </a:lnTo>
                <a:lnTo>
                  <a:pt x="0" y="3255962"/>
                </a:lnTo>
                <a:lnTo>
                  <a:pt x="41244" y="3184525"/>
                </a:lnTo>
                <a:close/>
                <a:moveTo>
                  <a:pt x="7284932" y="2679703"/>
                </a:moveTo>
                <a:lnTo>
                  <a:pt x="7408664" y="2751140"/>
                </a:lnTo>
                <a:lnTo>
                  <a:pt x="291459" y="2751140"/>
                </a:lnTo>
                <a:lnTo>
                  <a:pt x="332703" y="2679703"/>
                </a:lnTo>
                <a:close/>
                <a:moveTo>
                  <a:pt x="6121836" y="2008189"/>
                </a:moveTo>
                <a:lnTo>
                  <a:pt x="720402" y="2008189"/>
                </a:lnTo>
                <a:lnTo>
                  <a:pt x="1123681" y="1309689"/>
                </a:lnTo>
                <a:lnTo>
                  <a:pt x="4911998" y="1309689"/>
                </a:lnTo>
                <a:close/>
                <a:moveTo>
                  <a:pt x="4716772" y="1196975"/>
                </a:moveTo>
                <a:lnTo>
                  <a:pt x="1188756" y="1196976"/>
                </a:lnTo>
                <a:lnTo>
                  <a:pt x="1879830" y="0"/>
                </a:lnTo>
                <a:lnTo>
                  <a:pt x="2643550" y="0"/>
                </a:lnTo>
                <a:close/>
                <a:moveTo>
                  <a:pt x="6462789" y="2205038"/>
                </a:moveTo>
                <a:lnTo>
                  <a:pt x="6897231" y="2455864"/>
                </a:lnTo>
                <a:lnTo>
                  <a:pt x="461936" y="2455864"/>
                </a:lnTo>
                <a:lnTo>
                  <a:pt x="606750" y="22050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5124562" y="2409371"/>
            <a:ext cx="6354526" cy="3577863"/>
          </a:xfrm>
        </p:spPr>
        <p:txBody>
          <a:bodyPr vert="horz" lIns="91440" tIns="45720" rIns="91440" bIns="45720" rtlCol="0" anchor="t">
            <a:noAutofit/>
          </a:bodyPr>
          <a:lstStyle>
            <a:lvl1pPr>
              <a:lnSpc>
                <a:spcPct val="100000"/>
              </a:lnSpc>
              <a:defRPr lang="en-GB" sz="3200" b="1" spc="0">
                <a:solidFill>
                  <a:schemeClr val="tx2"/>
                </a:solidFill>
                <a:latin typeface="+mj-lt"/>
              </a:defRPr>
            </a:lvl1pPr>
          </a:lstStyle>
          <a:p>
            <a:pPr marL="0" lvl="0"/>
            <a:r>
              <a:rPr lang="en-US" noProof="0"/>
              <a:t>Quote</a:t>
            </a:r>
          </a:p>
        </p:txBody>
      </p:sp>
      <p:sp>
        <p:nvSpPr>
          <p:cNvPr id="17" name="Oval 16">
            <a:extLst>
              <a:ext uri="{FF2B5EF4-FFF2-40B4-BE49-F238E27FC236}">
                <a16:creationId xmlns:a16="http://schemas.microsoft.com/office/drawing/2014/main" id="{811B3AF5-0AF9-445C-9B18-5CED755A048F}"/>
              </a:ext>
            </a:extLst>
          </p:cNvPr>
          <p:cNvSpPr/>
          <p:nvPr userDrawn="1"/>
        </p:nvSpPr>
        <p:spPr>
          <a:xfrm>
            <a:off x="424005" y="1400629"/>
            <a:ext cx="3698738" cy="369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562502" y="1539126"/>
            <a:ext cx="3421745" cy="3421745"/>
          </a:xfrm>
          <a:prstGeom prst="ellipse">
            <a:avLst/>
          </a:prstGeom>
          <a:pattFill prst="dkUpDiag">
            <a:fgClr>
              <a:schemeClr val="accent3"/>
            </a:fgClr>
            <a:bgClr>
              <a:schemeClr val="accent3">
                <a:lumMod val="50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4411650" y="1923750"/>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8" name="Oval 7">
            <a:extLst>
              <a:ext uri="{FF2B5EF4-FFF2-40B4-BE49-F238E27FC236}">
                <a16:creationId xmlns:a16="http://schemas.microsoft.com/office/drawing/2014/main" id="{F4F7B2FA-9CC6-4114-86A4-1AFC7AB8DC4E}"/>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95CEB9D3-1AE0-4506-94BF-5A0560B20E83}"/>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C22B8D4B-39B9-4EAD-AE41-4C1E961EAF81}"/>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BEEF5E30-7D94-4346-8B55-79B1AFC23045}"/>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816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Slide Curv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2E5F57C8-1811-4EED-A1DD-F65E022CFF71}"/>
              </a:ext>
            </a:extLst>
          </p:cNvPr>
          <p:cNvSpPr>
            <a:spLocks/>
          </p:cNvSpPr>
          <p:nvPr/>
        </p:nvSpPr>
        <p:spPr bwMode="auto">
          <a:xfrm rot="20994946">
            <a:off x="-308388" y="270107"/>
            <a:ext cx="12759629" cy="3500921"/>
          </a:xfrm>
          <a:custGeom>
            <a:avLst/>
            <a:gdLst>
              <a:gd name="connsiteX0" fmla="*/ 10516035 w 12759629"/>
              <a:gd name="connsiteY0" fmla="*/ 2541856 h 3500921"/>
              <a:gd name="connsiteX1" fmla="*/ 12070532 w 12759629"/>
              <a:gd name="connsiteY1" fmla="*/ 3047516 h 3500921"/>
              <a:gd name="connsiteX2" fmla="*/ 12340450 w 12759629"/>
              <a:gd name="connsiteY2" fmla="*/ 3189806 h 3500921"/>
              <a:gd name="connsiteX3" fmla="*/ 12320059 w 12759629"/>
              <a:gd name="connsiteY3" fmla="*/ 3304463 h 3500921"/>
              <a:gd name="connsiteX4" fmla="*/ 12187055 w 12759629"/>
              <a:gd name="connsiteY4" fmla="*/ 3237627 h 3500921"/>
              <a:gd name="connsiteX5" fmla="*/ 9703854 w 12759629"/>
              <a:gd name="connsiteY5" fmla="*/ 2636906 h 3500921"/>
              <a:gd name="connsiteX6" fmla="*/ 6410869 w 12759629"/>
              <a:gd name="connsiteY6" fmla="*/ 3114646 h 3500921"/>
              <a:gd name="connsiteX7" fmla="*/ 3103029 w 12759629"/>
              <a:gd name="connsiteY7" fmla="*/ 3500820 h 3500921"/>
              <a:gd name="connsiteX8" fmla="*/ 27535 w 12759629"/>
              <a:gd name="connsiteY8" fmla="*/ 2961569 h 3500921"/>
              <a:gd name="connsiteX9" fmla="*/ 0 w 12759629"/>
              <a:gd name="connsiteY9" fmla="*/ 2948829 h 3500921"/>
              <a:gd name="connsiteX10" fmla="*/ 6084 w 12759629"/>
              <a:gd name="connsiteY10" fmla="*/ 2914623 h 3500921"/>
              <a:gd name="connsiteX11" fmla="*/ 36566 w 12759629"/>
              <a:gd name="connsiteY11" fmla="*/ 2929330 h 3500921"/>
              <a:gd name="connsiteX12" fmla="*/ 3107981 w 12759629"/>
              <a:gd name="connsiteY12" fmla="*/ 3484895 h 3500921"/>
              <a:gd name="connsiteX13" fmla="*/ 6410869 w 12759629"/>
              <a:gd name="connsiteY13" fmla="*/ 3035023 h 3500921"/>
              <a:gd name="connsiteX14" fmla="*/ 9693950 w 12759629"/>
              <a:gd name="connsiteY14" fmla="*/ 2477659 h 3500921"/>
              <a:gd name="connsiteX15" fmla="*/ 10516035 w 12759629"/>
              <a:gd name="connsiteY15" fmla="*/ 2541856 h 3500921"/>
              <a:gd name="connsiteX16" fmla="*/ 10663864 w 12759629"/>
              <a:gd name="connsiteY16" fmla="*/ 1743885 h 3500921"/>
              <a:gd name="connsiteX17" fmla="*/ 12361031 w 12759629"/>
              <a:gd name="connsiteY17" fmla="*/ 2490300 h 3500921"/>
              <a:gd name="connsiteX18" fmla="*/ 12452364 w 12759629"/>
              <a:gd name="connsiteY18" fmla="*/ 2560519 h 3500921"/>
              <a:gd name="connsiteX19" fmla="*/ 12394470 w 12759629"/>
              <a:gd name="connsiteY19" fmla="*/ 2886055 h 3500921"/>
              <a:gd name="connsiteX20" fmla="*/ 12350704 w 12759629"/>
              <a:gd name="connsiteY20" fmla="*/ 2856440 h 3500921"/>
              <a:gd name="connsiteX21" fmla="*/ 9674113 w 12759629"/>
              <a:gd name="connsiteY21" fmla="*/ 2079999 h 3500921"/>
              <a:gd name="connsiteX22" fmla="*/ 6410950 w 12759629"/>
              <a:gd name="connsiteY22" fmla="*/ 2820279 h 3500921"/>
              <a:gd name="connsiteX23" fmla="*/ 3123029 w 12759629"/>
              <a:gd name="connsiteY23" fmla="*/ 3433200 h 3500921"/>
              <a:gd name="connsiteX24" fmla="*/ 64774 w 12759629"/>
              <a:gd name="connsiteY24" fmla="*/ 2832803 h 3500921"/>
              <a:gd name="connsiteX25" fmla="*/ 24504 w 12759629"/>
              <a:gd name="connsiteY25" fmla="*/ 2811044 h 3500921"/>
              <a:gd name="connsiteX26" fmla="*/ 47732 w 12759629"/>
              <a:gd name="connsiteY26" fmla="*/ 2680435 h 3500921"/>
              <a:gd name="connsiteX27" fmla="*/ 97636 w 12759629"/>
              <a:gd name="connsiteY27" fmla="*/ 2708386 h 3500921"/>
              <a:gd name="connsiteX28" fmla="*/ 3137884 w 12759629"/>
              <a:gd name="connsiteY28" fmla="*/ 3361559 h 3500921"/>
              <a:gd name="connsiteX29" fmla="*/ 6410950 w 12759629"/>
              <a:gd name="connsiteY29" fmla="*/ 2565559 h 3500921"/>
              <a:gd name="connsiteX30" fmla="*/ 9649354 w 12759629"/>
              <a:gd name="connsiteY30" fmla="*/ 1697920 h 3500921"/>
              <a:gd name="connsiteX31" fmla="*/ 10663864 w 12759629"/>
              <a:gd name="connsiteY31" fmla="*/ 1743885 h 3500921"/>
              <a:gd name="connsiteX32" fmla="*/ 10969792 w 12759629"/>
              <a:gd name="connsiteY32" fmla="*/ 889041 h 3500921"/>
              <a:gd name="connsiteX33" fmla="*/ 12565593 w 12759629"/>
              <a:gd name="connsiteY33" fmla="*/ 1623395 h 3500921"/>
              <a:gd name="connsiteX34" fmla="*/ 12612354 w 12759629"/>
              <a:gd name="connsiteY34" fmla="*/ 1660905 h 3500921"/>
              <a:gd name="connsiteX35" fmla="*/ 12489095 w 12759629"/>
              <a:gd name="connsiteY35" fmla="*/ 2353982 h 3500921"/>
              <a:gd name="connsiteX36" fmla="*/ 12488942 w 12759629"/>
              <a:gd name="connsiteY36" fmla="*/ 2353851 h 3500921"/>
              <a:gd name="connsiteX37" fmla="*/ 9633837 w 12759629"/>
              <a:gd name="connsiteY37" fmla="*/ 1455647 h 3500921"/>
              <a:gd name="connsiteX38" fmla="*/ 6410394 w 12759629"/>
              <a:gd name="connsiteY38" fmla="*/ 2398498 h 3500921"/>
              <a:gd name="connsiteX39" fmla="*/ 3147339 w 12759629"/>
              <a:gd name="connsiteY39" fmla="*/ 3281676 h 3500921"/>
              <a:gd name="connsiteX40" fmla="*/ 120302 w 12759629"/>
              <a:gd name="connsiteY40" fmla="*/ 2620525 h 3500921"/>
              <a:gd name="connsiteX41" fmla="*/ 64391 w 12759629"/>
              <a:gd name="connsiteY41" fmla="*/ 2586765 h 3500921"/>
              <a:gd name="connsiteX42" fmla="*/ 129014 w 12759629"/>
              <a:gd name="connsiteY42" fmla="*/ 2223396 h 3500921"/>
              <a:gd name="connsiteX43" fmla="*/ 207516 w 12759629"/>
              <a:gd name="connsiteY43" fmla="*/ 2271822 h 3500921"/>
              <a:gd name="connsiteX44" fmla="*/ 3196854 w 12759629"/>
              <a:gd name="connsiteY44" fmla="*/ 2875891 h 3500921"/>
              <a:gd name="connsiteX45" fmla="*/ 6410395 w 12759629"/>
              <a:gd name="connsiteY45" fmla="*/ 1805735 h 3500921"/>
              <a:gd name="connsiteX46" fmla="*/ 9579371 w 12759629"/>
              <a:gd name="connsiteY46" fmla="*/ 846970 h 3500921"/>
              <a:gd name="connsiteX47" fmla="*/ 10969792 w 12759629"/>
              <a:gd name="connsiteY47" fmla="*/ 889041 h 3500921"/>
              <a:gd name="connsiteX48" fmla="*/ 12695153 w 12759629"/>
              <a:gd name="connsiteY48" fmla="*/ 821327 h 3500921"/>
              <a:gd name="connsiteX49" fmla="*/ 12759629 w 12759629"/>
              <a:gd name="connsiteY49" fmla="*/ 832794 h 3500921"/>
              <a:gd name="connsiteX50" fmla="*/ 12754040 w 12759629"/>
              <a:gd name="connsiteY50" fmla="*/ 864218 h 3500921"/>
              <a:gd name="connsiteX51" fmla="*/ 9634801 w 12759629"/>
              <a:gd name="connsiteY51" fmla="*/ 277064 h 3500921"/>
              <a:gd name="connsiteX52" fmla="*/ 12174055 w 12759629"/>
              <a:gd name="connsiteY52" fmla="*/ 728654 h 3500921"/>
              <a:gd name="connsiteX53" fmla="*/ 12314087 w 12759629"/>
              <a:gd name="connsiteY53" fmla="*/ 809460 h 3500921"/>
              <a:gd name="connsiteX54" fmla="*/ 12513862 w 12759629"/>
              <a:gd name="connsiteY54" fmla="*/ 939924 h 3500921"/>
              <a:gd name="connsiteX55" fmla="*/ 12714277 w 12759629"/>
              <a:gd name="connsiteY55" fmla="*/ 1087803 h 3500921"/>
              <a:gd name="connsiteX56" fmla="*/ 12643623 w 12759629"/>
              <a:gd name="connsiteY56" fmla="*/ 1485082 h 3500921"/>
              <a:gd name="connsiteX57" fmla="*/ 12600454 w 12759629"/>
              <a:gd name="connsiteY57" fmla="*/ 1452040 h 3500921"/>
              <a:gd name="connsiteX58" fmla="*/ 9589210 w 12759629"/>
              <a:gd name="connsiteY58" fmla="*/ 735230 h 3500921"/>
              <a:gd name="connsiteX59" fmla="*/ 6425088 w 12759629"/>
              <a:gd name="connsiteY59" fmla="*/ 1694315 h 3500921"/>
              <a:gd name="connsiteX60" fmla="*/ 3221352 w 12759629"/>
              <a:gd name="connsiteY60" fmla="*/ 2804625 h 3500921"/>
              <a:gd name="connsiteX61" fmla="*/ 227896 w 12759629"/>
              <a:gd name="connsiteY61" fmla="*/ 2237254 h 3500921"/>
              <a:gd name="connsiteX62" fmla="*/ 136311 w 12759629"/>
              <a:gd name="connsiteY62" fmla="*/ 2182365 h 3500921"/>
              <a:gd name="connsiteX63" fmla="*/ 209053 w 12759629"/>
              <a:gd name="connsiteY63" fmla="*/ 1773343 h 3500921"/>
              <a:gd name="connsiteX64" fmla="*/ 316297 w 12759629"/>
              <a:gd name="connsiteY64" fmla="*/ 1834690 h 3500921"/>
              <a:gd name="connsiteX65" fmla="*/ 3216401 w 12759629"/>
              <a:gd name="connsiteY65" fmla="*/ 2350950 h 3500921"/>
              <a:gd name="connsiteX66" fmla="*/ 6425087 w 12759629"/>
              <a:gd name="connsiteY66" fmla="*/ 1240640 h 3500921"/>
              <a:gd name="connsiteX67" fmla="*/ 8321580 w 12759629"/>
              <a:gd name="connsiteY67" fmla="*/ 548189 h 3500921"/>
              <a:gd name="connsiteX68" fmla="*/ 9584258 w 12759629"/>
              <a:gd name="connsiteY68" fmla="*/ 281555 h 3500921"/>
              <a:gd name="connsiteX69" fmla="*/ 8076887 w 12759629"/>
              <a:gd name="connsiteY69" fmla="*/ 0 h 3500921"/>
              <a:gd name="connsiteX70" fmla="*/ 9077142 w 12759629"/>
              <a:gd name="connsiteY70" fmla="*/ 177888 h 3500921"/>
              <a:gd name="connsiteX71" fmla="*/ 8801496 w 12759629"/>
              <a:gd name="connsiteY71" fmla="*/ 241291 h 3500921"/>
              <a:gd name="connsiteX72" fmla="*/ 6485520 w 12759629"/>
              <a:gd name="connsiteY72" fmla="*/ 1101274 h 3500921"/>
              <a:gd name="connsiteX73" fmla="*/ 3365985 w 12759629"/>
              <a:gd name="connsiteY73" fmla="*/ 2267067 h 3500921"/>
              <a:gd name="connsiteX74" fmla="*/ 393929 w 12759629"/>
              <a:gd name="connsiteY74" fmla="*/ 1766952 h 3500921"/>
              <a:gd name="connsiteX75" fmla="*/ 227146 w 12759629"/>
              <a:gd name="connsiteY75" fmla="*/ 1671603 h 3500921"/>
              <a:gd name="connsiteX76" fmla="*/ 298125 w 12759629"/>
              <a:gd name="connsiteY76" fmla="*/ 1272495 h 3500921"/>
              <a:gd name="connsiteX77" fmla="*/ 466713 w 12759629"/>
              <a:gd name="connsiteY77" fmla="*/ 1365124 h 3500921"/>
              <a:gd name="connsiteX78" fmla="*/ 3346178 w 12759629"/>
              <a:gd name="connsiteY78" fmla="*/ 1817461 h 3500921"/>
              <a:gd name="connsiteX79" fmla="*/ 6470665 w 12759629"/>
              <a:gd name="connsiteY79" fmla="*/ 651668 h 3500921"/>
              <a:gd name="connsiteX80" fmla="*/ 7856352 w 12759629"/>
              <a:gd name="connsiteY80" fmla="*/ 73683 h 350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2759629" h="3500921">
                <a:moveTo>
                  <a:pt x="10516035" y="2541856"/>
                </a:moveTo>
                <a:cubicBezTo>
                  <a:pt x="11030903" y="2624900"/>
                  <a:pt x="11548218" y="2790173"/>
                  <a:pt x="12070532" y="3047516"/>
                </a:cubicBezTo>
                <a:lnTo>
                  <a:pt x="12340450" y="3189806"/>
                </a:lnTo>
                <a:lnTo>
                  <a:pt x="12320059" y="3304463"/>
                </a:lnTo>
                <a:lnTo>
                  <a:pt x="12187055" y="3237627"/>
                </a:lnTo>
                <a:cubicBezTo>
                  <a:pt x="11350964" y="2834721"/>
                  <a:pt x="10524624" y="2642878"/>
                  <a:pt x="9703854" y="2636906"/>
                </a:cubicBezTo>
                <a:cubicBezTo>
                  <a:pt x="8604542" y="2609038"/>
                  <a:pt x="7510181" y="2915588"/>
                  <a:pt x="6410869" y="3114646"/>
                </a:cubicBezTo>
                <a:cubicBezTo>
                  <a:pt x="5311558" y="3349536"/>
                  <a:pt x="4207293" y="3484895"/>
                  <a:pt x="3103029" y="3500820"/>
                </a:cubicBezTo>
                <a:cubicBezTo>
                  <a:pt x="2072424" y="3504552"/>
                  <a:pt x="1041819" y="3406811"/>
                  <a:pt x="27535" y="2961569"/>
                </a:cubicBezTo>
                <a:lnTo>
                  <a:pt x="0" y="2948829"/>
                </a:lnTo>
                <a:lnTo>
                  <a:pt x="6084" y="2914623"/>
                </a:lnTo>
                <a:lnTo>
                  <a:pt x="36566" y="2929330"/>
                </a:lnTo>
                <a:cubicBezTo>
                  <a:pt x="1046771" y="3391821"/>
                  <a:pt x="2077376" y="3496093"/>
                  <a:pt x="3107981" y="3484895"/>
                </a:cubicBezTo>
                <a:cubicBezTo>
                  <a:pt x="4212245" y="3461008"/>
                  <a:pt x="5311557" y="3305743"/>
                  <a:pt x="6410869" y="3035023"/>
                </a:cubicBezTo>
                <a:cubicBezTo>
                  <a:pt x="7510181" y="2808097"/>
                  <a:pt x="8599590" y="2469697"/>
                  <a:pt x="9693950" y="2477659"/>
                </a:cubicBezTo>
                <a:cubicBezTo>
                  <a:pt x="9967541" y="2476664"/>
                  <a:pt x="10241440" y="2497565"/>
                  <a:pt x="10516035" y="2541856"/>
                </a:cubicBezTo>
                <a:close/>
                <a:moveTo>
                  <a:pt x="10663864" y="1743885"/>
                </a:moveTo>
                <a:cubicBezTo>
                  <a:pt x="11223806" y="1839737"/>
                  <a:pt x="11787945" y="2065808"/>
                  <a:pt x="12361031" y="2490300"/>
                </a:cubicBezTo>
                <a:lnTo>
                  <a:pt x="12452364" y="2560519"/>
                </a:lnTo>
                <a:lnTo>
                  <a:pt x="12394470" y="2886055"/>
                </a:lnTo>
                <a:lnTo>
                  <a:pt x="12350704" y="2856440"/>
                </a:lnTo>
                <a:cubicBezTo>
                  <a:pt x="11444342" y="2270184"/>
                  <a:pt x="10559227" y="2047662"/>
                  <a:pt x="9674113" y="2079999"/>
                </a:cubicBezTo>
                <a:cubicBezTo>
                  <a:pt x="8584741" y="2107859"/>
                  <a:pt x="7505273" y="2521779"/>
                  <a:pt x="6410950" y="2820279"/>
                </a:cubicBezTo>
                <a:cubicBezTo>
                  <a:pt x="5321578" y="3162559"/>
                  <a:pt x="4222304" y="3385439"/>
                  <a:pt x="3123029" y="3433200"/>
                </a:cubicBezTo>
                <a:cubicBezTo>
                  <a:pt x="2092458" y="3466780"/>
                  <a:pt x="1066240" y="3346448"/>
                  <a:pt x="64774" y="2832803"/>
                </a:cubicBezTo>
                <a:lnTo>
                  <a:pt x="24504" y="2811044"/>
                </a:lnTo>
                <a:lnTo>
                  <a:pt x="47732" y="2680435"/>
                </a:lnTo>
                <a:lnTo>
                  <a:pt x="97636" y="2708386"/>
                </a:lnTo>
                <a:cubicBezTo>
                  <a:pt x="1090380" y="3240061"/>
                  <a:pt x="2111955" y="3424990"/>
                  <a:pt x="3137884" y="3361559"/>
                </a:cubicBezTo>
                <a:cubicBezTo>
                  <a:pt x="4232207" y="3297879"/>
                  <a:pt x="5326530" y="2951619"/>
                  <a:pt x="6410950" y="2565559"/>
                </a:cubicBezTo>
                <a:cubicBezTo>
                  <a:pt x="7495369" y="2191439"/>
                  <a:pt x="8569886" y="1777519"/>
                  <a:pt x="9649354" y="1697920"/>
                </a:cubicBezTo>
                <a:cubicBezTo>
                  <a:pt x="9986687" y="1675532"/>
                  <a:pt x="10324505" y="1685793"/>
                  <a:pt x="10663864" y="1743885"/>
                </a:cubicBezTo>
                <a:close/>
                <a:moveTo>
                  <a:pt x="10969792" y="889041"/>
                </a:moveTo>
                <a:cubicBezTo>
                  <a:pt x="11494753" y="992910"/>
                  <a:pt x="12025114" y="1215559"/>
                  <a:pt x="12565593" y="1623395"/>
                </a:cubicBezTo>
                <a:lnTo>
                  <a:pt x="12612354" y="1660905"/>
                </a:lnTo>
                <a:lnTo>
                  <a:pt x="12489095" y="2353982"/>
                </a:lnTo>
                <a:lnTo>
                  <a:pt x="12488942" y="2353851"/>
                </a:lnTo>
                <a:cubicBezTo>
                  <a:pt x="11517970" y="1566603"/>
                  <a:pt x="10574007" y="1375584"/>
                  <a:pt x="9633837" y="1455647"/>
                </a:cubicBezTo>
                <a:cubicBezTo>
                  <a:pt x="8559356" y="1547147"/>
                  <a:pt x="7489826" y="1988736"/>
                  <a:pt x="6410394" y="2398498"/>
                </a:cubicBezTo>
                <a:cubicBezTo>
                  <a:pt x="5330962" y="2812239"/>
                  <a:pt x="4236674" y="3198132"/>
                  <a:pt x="3147339" y="3281676"/>
                </a:cubicBezTo>
                <a:cubicBezTo>
                  <a:pt x="2126087" y="3367457"/>
                  <a:pt x="1104834" y="3187502"/>
                  <a:pt x="120302" y="2620525"/>
                </a:cubicBezTo>
                <a:lnTo>
                  <a:pt x="64391" y="2586765"/>
                </a:lnTo>
                <a:lnTo>
                  <a:pt x="129014" y="2223396"/>
                </a:lnTo>
                <a:lnTo>
                  <a:pt x="207516" y="2271822"/>
                </a:lnTo>
                <a:cubicBezTo>
                  <a:pt x="1182202" y="2845122"/>
                  <a:pt x="2189528" y="3021347"/>
                  <a:pt x="3196854" y="2875891"/>
                </a:cubicBezTo>
                <a:cubicBezTo>
                  <a:pt x="4271335" y="2732674"/>
                  <a:pt x="5345816" y="2227432"/>
                  <a:pt x="6410395" y="1805735"/>
                </a:cubicBezTo>
                <a:cubicBezTo>
                  <a:pt x="7474973" y="1348233"/>
                  <a:pt x="8524696" y="978253"/>
                  <a:pt x="9579371" y="846970"/>
                </a:cubicBezTo>
                <a:cubicBezTo>
                  <a:pt x="10040791" y="798236"/>
                  <a:pt x="10503160" y="796713"/>
                  <a:pt x="10969792" y="889041"/>
                </a:cubicBezTo>
                <a:close/>
                <a:moveTo>
                  <a:pt x="12695153" y="821327"/>
                </a:moveTo>
                <a:lnTo>
                  <a:pt x="12759629" y="832794"/>
                </a:lnTo>
                <a:lnTo>
                  <a:pt x="12754040" y="864218"/>
                </a:lnTo>
                <a:close/>
                <a:moveTo>
                  <a:pt x="9634801" y="277064"/>
                </a:moveTo>
                <a:lnTo>
                  <a:pt x="12174055" y="728654"/>
                </a:lnTo>
                <a:lnTo>
                  <a:pt x="12314087" y="809460"/>
                </a:lnTo>
                <a:cubicBezTo>
                  <a:pt x="12380513" y="850280"/>
                  <a:pt x="12447102" y="893724"/>
                  <a:pt x="12513862" y="939924"/>
                </a:cubicBezTo>
                <a:lnTo>
                  <a:pt x="12714277" y="1087803"/>
                </a:lnTo>
                <a:lnTo>
                  <a:pt x="12643623" y="1485082"/>
                </a:lnTo>
                <a:lnTo>
                  <a:pt x="12600454" y="1452040"/>
                </a:lnTo>
                <a:cubicBezTo>
                  <a:pt x="11566786" y="703751"/>
                  <a:pt x="10577998" y="623304"/>
                  <a:pt x="9589210" y="735230"/>
                </a:cubicBezTo>
                <a:cubicBezTo>
                  <a:pt x="8534502" y="874516"/>
                  <a:pt x="7484746" y="1232681"/>
                  <a:pt x="6425088" y="1694315"/>
                </a:cubicBezTo>
                <a:cubicBezTo>
                  <a:pt x="5365430" y="2120133"/>
                  <a:pt x="4295867" y="2649420"/>
                  <a:pt x="3221352" y="2804625"/>
                </a:cubicBezTo>
                <a:cubicBezTo>
                  <a:pt x="2218638" y="2965053"/>
                  <a:pt x="1207219" y="2796697"/>
                  <a:pt x="227896" y="2237254"/>
                </a:cubicBezTo>
                <a:lnTo>
                  <a:pt x="136311" y="2182365"/>
                </a:lnTo>
                <a:lnTo>
                  <a:pt x="209053" y="1773343"/>
                </a:lnTo>
                <a:lnTo>
                  <a:pt x="316297" y="1834690"/>
                </a:lnTo>
                <a:cubicBezTo>
                  <a:pt x="1266678" y="2353048"/>
                  <a:pt x="2241539" y="2507646"/>
                  <a:pt x="3216401" y="2350950"/>
                </a:cubicBezTo>
                <a:cubicBezTo>
                  <a:pt x="4290915" y="2195745"/>
                  <a:pt x="5365428" y="1666458"/>
                  <a:pt x="6425087" y="1240640"/>
                </a:cubicBezTo>
                <a:cubicBezTo>
                  <a:pt x="7058903" y="966047"/>
                  <a:pt x="7687765" y="723291"/>
                  <a:pt x="8321580" y="548189"/>
                </a:cubicBezTo>
                <a:cubicBezTo>
                  <a:pt x="8742473" y="428801"/>
                  <a:pt x="9163364" y="337269"/>
                  <a:pt x="9584258" y="281555"/>
                </a:cubicBezTo>
                <a:close/>
                <a:moveTo>
                  <a:pt x="8076887" y="0"/>
                </a:moveTo>
                <a:lnTo>
                  <a:pt x="9077142" y="177888"/>
                </a:lnTo>
                <a:lnTo>
                  <a:pt x="8801496" y="241291"/>
                </a:lnTo>
                <a:cubicBezTo>
                  <a:pt x="8029504" y="437310"/>
                  <a:pt x="7261690" y="740197"/>
                  <a:pt x="6485520" y="1101274"/>
                </a:cubicBezTo>
                <a:cubicBezTo>
                  <a:pt x="5455578" y="1546902"/>
                  <a:pt x="4420685" y="2091999"/>
                  <a:pt x="3365985" y="2267067"/>
                </a:cubicBezTo>
                <a:cubicBezTo>
                  <a:pt x="2377204" y="2449844"/>
                  <a:pt x="1379719" y="2303903"/>
                  <a:pt x="393929" y="1766952"/>
                </a:cubicBezTo>
                <a:lnTo>
                  <a:pt x="227146" y="1671603"/>
                </a:lnTo>
                <a:lnTo>
                  <a:pt x="298125" y="1272495"/>
                </a:lnTo>
                <a:lnTo>
                  <a:pt x="466713" y="1365124"/>
                </a:lnTo>
                <a:cubicBezTo>
                  <a:pt x="1420551" y="1863855"/>
                  <a:pt x="2389893" y="1992778"/>
                  <a:pt x="3346178" y="1817461"/>
                </a:cubicBezTo>
                <a:cubicBezTo>
                  <a:pt x="4400879" y="1642393"/>
                  <a:pt x="5440723" y="1097296"/>
                  <a:pt x="6470665" y="651668"/>
                </a:cubicBezTo>
                <a:cubicBezTo>
                  <a:pt x="6931168" y="433828"/>
                  <a:pt x="7394457" y="238369"/>
                  <a:pt x="7856352" y="73683"/>
                </a:cubicBezTo>
                <a:close/>
              </a:path>
            </a:pathLst>
          </a:custGeom>
          <a:gradFill flip="none" rotWithShape="1">
            <a:gsLst>
              <a:gs pos="23000">
                <a:schemeClr val="bg2">
                  <a:alpha val="0"/>
                </a:schemeClr>
              </a:gs>
              <a:gs pos="100000">
                <a:schemeClr val="bg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noProof="0" dirty="0"/>
          </a:p>
        </p:txBody>
      </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1776770" y="4752155"/>
            <a:ext cx="9680574" cy="1310968"/>
          </a:xfrm>
        </p:spPr>
        <p:txBody>
          <a:bodyPr vert="horz" lIns="91440" tIns="45720" rIns="91440" bIns="45720" rtlCol="0" anchor="t">
            <a:noAutofit/>
          </a:bodyPr>
          <a:lstStyle>
            <a:lvl1pPr>
              <a:lnSpc>
                <a:spcPct val="100000"/>
              </a:lnSpc>
              <a:defRPr lang="en-GB" sz="2400" b="0" i="1" spc="0">
                <a:solidFill>
                  <a:schemeClr val="tx2"/>
                </a:solidFill>
                <a:latin typeface="+mj-lt"/>
              </a:defRPr>
            </a:lvl1pPr>
          </a:lstStyle>
          <a:p>
            <a:pPr marL="0" lvl="0"/>
            <a:r>
              <a:rPr lang="en-US" noProof="0"/>
              <a:t>Quote</a:t>
            </a:r>
          </a:p>
        </p:txBody>
      </p:sp>
      <p:sp>
        <p:nvSpPr>
          <p:cNvPr id="37" name="Freeform: Shape 36">
            <a:extLst>
              <a:ext uri="{FF2B5EF4-FFF2-40B4-BE49-F238E27FC236}">
                <a16:creationId xmlns:a16="http://schemas.microsoft.com/office/drawing/2014/main" id="{85BDC404-2F32-43B2-8FF8-F44E737B7739}"/>
              </a:ext>
            </a:extLst>
          </p:cNvPr>
          <p:cNvSpPr/>
          <p:nvPr userDrawn="1"/>
        </p:nvSpPr>
        <p:spPr>
          <a:xfrm>
            <a:off x="1" y="1"/>
            <a:ext cx="4716581" cy="4149353"/>
          </a:xfrm>
          <a:custGeom>
            <a:avLst/>
            <a:gdLst>
              <a:gd name="connsiteX0" fmla="*/ 0 w 4716581"/>
              <a:gd name="connsiteY0" fmla="*/ 0 h 4149353"/>
              <a:gd name="connsiteX1" fmla="*/ 4324798 w 4716581"/>
              <a:gd name="connsiteY1" fmla="*/ 0 h 4149353"/>
              <a:gd name="connsiteX2" fmla="*/ 4385617 w 4716581"/>
              <a:gd name="connsiteY2" fmla="*/ 100111 h 4149353"/>
              <a:gd name="connsiteX3" fmla="*/ 4716581 w 4716581"/>
              <a:gd name="connsiteY3" fmla="*/ 1407189 h 4149353"/>
              <a:gd name="connsiteX4" fmla="*/ 1974417 w 4716581"/>
              <a:gd name="connsiteY4" fmla="*/ 4149353 h 4149353"/>
              <a:gd name="connsiteX5" fmla="*/ 35414 w 4716581"/>
              <a:gd name="connsiteY5" fmla="*/ 3346192 h 4149353"/>
              <a:gd name="connsiteX6" fmla="*/ 0 w 4716581"/>
              <a:gd name="connsiteY6" fmla="*/ 3307226 h 414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581" h="4149353">
                <a:moveTo>
                  <a:pt x="0" y="0"/>
                </a:moveTo>
                <a:lnTo>
                  <a:pt x="4324798" y="0"/>
                </a:lnTo>
                <a:lnTo>
                  <a:pt x="4385617" y="100111"/>
                </a:lnTo>
                <a:cubicBezTo>
                  <a:pt x="4596688" y="488657"/>
                  <a:pt x="4716581" y="933922"/>
                  <a:pt x="4716581" y="1407189"/>
                </a:cubicBezTo>
                <a:cubicBezTo>
                  <a:pt x="4716581" y="2921644"/>
                  <a:pt x="3488872" y="4149353"/>
                  <a:pt x="1974417" y="4149353"/>
                </a:cubicBezTo>
                <a:cubicBezTo>
                  <a:pt x="1217190" y="4149353"/>
                  <a:pt x="531649" y="3842426"/>
                  <a:pt x="35414" y="3346192"/>
                </a:cubicBezTo>
                <a:lnTo>
                  <a:pt x="0" y="3307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5" name="Picture Placeholder 34">
            <a:extLst>
              <a:ext uri="{FF2B5EF4-FFF2-40B4-BE49-F238E27FC236}">
                <a16:creationId xmlns:a16="http://schemas.microsoft.com/office/drawing/2014/main" id="{87D3D51C-EF1C-4FF2-AB62-ADC1DF32A287}"/>
              </a:ext>
            </a:extLst>
          </p:cNvPr>
          <p:cNvSpPr>
            <a:spLocks noGrp="1"/>
          </p:cNvSpPr>
          <p:nvPr userDrawn="1">
            <p:ph type="pic" sz="quarter" idx="14" hasCustomPrompt="1"/>
          </p:nvPr>
        </p:nvSpPr>
        <p:spPr>
          <a:xfrm>
            <a:off x="1" y="0"/>
            <a:ext cx="4524507" cy="3957278"/>
          </a:xfrm>
          <a:custGeom>
            <a:avLst/>
            <a:gdLst>
              <a:gd name="connsiteX0" fmla="*/ 8414 w 4524507"/>
              <a:gd name="connsiteY0" fmla="*/ 0 h 3957278"/>
              <a:gd name="connsiteX1" fmla="*/ 4048912 w 4524507"/>
              <a:gd name="connsiteY1" fmla="*/ 0 h 3957278"/>
              <a:gd name="connsiteX2" fmla="*/ 4098256 w 4524507"/>
              <a:gd name="connsiteY2" fmla="*/ 65987 h 3957278"/>
              <a:gd name="connsiteX3" fmla="*/ 4524507 w 4524507"/>
              <a:gd name="connsiteY3" fmla="*/ 1461436 h 3957278"/>
              <a:gd name="connsiteX4" fmla="*/ 2028663 w 4524507"/>
              <a:gd name="connsiteY4" fmla="*/ 3957278 h 3957278"/>
              <a:gd name="connsiteX5" fmla="*/ 102748 w 4524507"/>
              <a:gd name="connsiteY5" fmla="*/ 3049023 h 3957278"/>
              <a:gd name="connsiteX6" fmla="*/ 0 w 4524507"/>
              <a:gd name="connsiteY6" fmla="*/ 2911620 h 3957278"/>
              <a:gd name="connsiteX7" fmla="*/ 0 w 4524507"/>
              <a:gd name="connsiteY7" fmla="*/ 11253 h 395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507" h="3957278">
                <a:moveTo>
                  <a:pt x="8414" y="0"/>
                </a:moveTo>
                <a:lnTo>
                  <a:pt x="4048912" y="0"/>
                </a:lnTo>
                <a:lnTo>
                  <a:pt x="4098256" y="65987"/>
                </a:lnTo>
                <a:cubicBezTo>
                  <a:pt x="4367369" y="464326"/>
                  <a:pt x="4524507" y="944530"/>
                  <a:pt x="4524507" y="1461436"/>
                </a:cubicBezTo>
                <a:cubicBezTo>
                  <a:pt x="4524507" y="2839851"/>
                  <a:pt x="3407080" y="3957278"/>
                  <a:pt x="2028663" y="3957278"/>
                </a:cubicBezTo>
                <a:cubicBezTo>
                  <a:pt x="1253303" y="3957278"/>
                  <a:pt x="560523" y="3603717"/>
                  <a:pt x="102748" y="3049023"/>
                </a:cubicBezTo>
                <a:lnTo>
                  <a:pt x="0" y="2911620"/>
                </a:lnTo>
                <a:lnTo>
                  <a:pt x="0" y="11253"/>
                </a:lnTo>
                <a:close/>
              </a:path>
            </a:pathLst>
          </a:custGeom>
          <a:pattFill prst="dkUpDiag">
            <a:fgClr>
              <a:schemeClr val="accent3"/>
            </a:fgClr>
            <a:bgClr>
              <a:schemeClr val="accent3">
                <a:lumMod val="50000"/>
              </a:schemeClr>
            </a:bgClr>
          </a:pattFill>
        </p:spPr>
        <p:txBody>
          <a:bodyPr vert="horz" wrap="square" lIns="91440" tIns="457200" rIns="91440" bIns="45720"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3" name="Text Placeholder 2">
            <a:extLst>
              <a:ext uri="{FF2B5EF4-FFF2-40B4-BE49-F238E27FC236}">
                <a16:creationId xmlns:a16="http://schemas.microsoft.com/office/drawing/2014/main" id="{1482934F-D15B-433B-8563-5A4037ECB287}"/>
              </a:ext>
            </a:extLst>
          </p:cNvPr>
          <p:cNvSpPr txBox="1">
            <a:spLocks/>
          </p:cNvSpPr>
          <p:nvPr userDrawn="1"/>
        </p:nvSpPr>
        <p:spPr bwMode="auto">
          <a:xfrm>
            <a:off x="976670" y="4475195"/>
            <a:ext cx="800100" cy="1505250"/>
          </a:xfrm>
          <a:prstGeom prst="rect">
            <a:avLst/>
          </a:prstGeom>
          <a:noFill/>
        </p:spPr>
        <p:txBody>
          <a:bodyPr wrap="square" lIns="91440" tIns="45720" rIns="91440" bIns="45720" numCol="1" anchor="ctr" anchorCtr="0" compatLnSpc="1">
            <a:prstTxWarp prst="textNoShape">
              <a:avLst/>
            </a:prstTxWarp>
            <a:noAutofit/>
          </a:bodyPr>
          <a:lstStyle>
            <a:lvl1pPr marL="172800" indent="-180000" algn="l" defTabSz="684213" rtl="0" eaLnBrk="1" fontAlgn="base" hangingPunct="1">
              <a:lnSpc>
                <a:spcPts val="3680"/>
              </a:lnSpc>
              <a:spcBef>
                <a:spcPts val="0"/>
              </a:spcBef>
              <a:spcAft>
                <a:spcPct val="0"/>
              </a:spcAft>
              <a:buClr>
                <a:schemeClr val="tx2"/>
              </a:buClr>
              <a:buSzPct val="90000"/>
              <a:buFont typeface="Arial" charset="0"/>
              <a:buNone/>
              <a:defRPr lang="en-US" sz="3200" i="1" kern="120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66675" indent="-91440" algn="ctr">
              <a:lnSpc>
                <a:spcPct val="105000"/>
              </a:lnSpc>
              <a:spcAft>
                <a:spcPts val="800"/>
              </a:spcAft>
            </a:pPr>
            <a:r>
              <a:rPr lang="en-US" sz="9600" b="1" i="0" noProof="0" dirty="0">
                <a:solidFill>
                  <a:schemeClr val="tx2"/>
                </a:solidFill>
              </a:rPr>
              <a:t>“</a:t>
            </a:r>
          </a:p>
        </p:txBody>
      </p:sp>
      <p:sp>
        <p:nvSpPr>
          <p:cNvPr id="38" name="Oval 37">
            <a:extLst>
              <a:ext uri="{FF2B5EF4-FFF2-40B4-BE49-F238E27FC236}">
                <a16:creationId xmlns:a16="http://schemas.microsoft.com/office/drawing/2014/main" id="{C8AD67CF-75C0-4B27-B3F2-C99382A990DA}"/>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9" name="Straight Connector 38">
            <a:extLst>
              <a:ext uri="{FF2B5EF4-FFF2-40B4-BE49-F238E27FC236}">
                <a16:creationId xmlns:a16="http://schemas.microsoft.com/office/drawing/2014/main" id="{9AD26E31-DFC7-4619-9B7C-D90ABC8CCB4A}"/>
              </a:ext>
            </a:extLst>
          </p:cNvPr>
          <p:cNvCxnSpPr/>
          <p:nvPr userDrawn="1"/>
        </p:nvCxnSpPr>
        <p:spPr>
          <a:xfrm>
            <a:off x="11107057" y="6294459"/>
            <a:ext cx="0" cy="457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Slide Number Placeholder 13">
            <a:extLst>
              <a:ext uri="{FF2B5EF4-FFF2-40B4-BE49-F238E27FC236}">
                <a16:creationId xmlns:a16="http://schemas.microsoft.com/office/drawing/2014/main" id="{BBB6659B-6CE0-4853-BB6C-1DAC306ED28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41" name="Straight Connector 40">
            <a:extLst>
              <a:ext uri="{FF2B5EF4-FFF2-40B4-BE49-F238E27FC236}">
                <a16:creationId xmlns:a16="http://schemas.microsoft.com/office/drawing/2014/main" id="{8C57D515-267D-428B-AD8D-9917FC8D1170}"/>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02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1"/>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156746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87BE54-14DC-472D-8337-75B1A8A35BF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Freeform: Shape 13">
            <a:extLst>
              <a:ext uri="{FF2B5EF4-FFF2-40B4-BE49-F238E27FC236}">
                <a16:creationId xmlns:a16="http://schemas.microsoft.com/office/drawing/2014/main" id="{7AAA86F4-5F6B-408E-BB3A-E89D057B1437}"/>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2" name="Picture Placeholder 21">
            <a:extLst>
              <a:ext uri="{FF2B5EF4-FFF2-40B4-BE49-F238E27FC236}">
                <a16:creationId xmlns:a16="http://schemas.microsoft.com/office/drawing/2014/main" id="{94FE51EC-6EEE-4E9B-95E0-8B3BEC6560A1}"/>
              </a:ext>
            </a:extLst>
          </p:cNvPr>
          <p:cNvSpPr>
            <a:spLocks noGrp="1"/>
          </p:cNvSpPr>
          <p:nvPr>
            <p:ph type="pic" sz="quarter" idx="14" hasCustomPrompt="1"/>
          </p:nvPr>
        </p:nvSpPr>
        <p:spPr>
          <a:xfrm>
            <a:off x="2667000" y="0"/>
            <a:ext cx="6858000" cy="6858000"/>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THANK YOU</a:t>
            </a:r>
          </a:p>
        </p:txBody>
      </p:sp>
      <p:sp>
        <p:nvSpPr>
          <p:cNvPr id="5" name="Text Placeholder 4">
            <a:extLst>
              <a:ext uri="{FF2B5EF4-FFF2-40B4-BE49-F238E27FC236}">
                <a16:creationId xmlns:a16="http://schemas.microsoft.com/office/drawing/2014/main" id="{64182412-18B8-4AC3-AA61-DAFA9BEABEFB}"/>
              </a:ext>
            </a:extLst>
          </p:cNvPr>
          <p:cNvSpPr>
            <a:spLocks noGrp="1"/>
          </p:cNvSpPr>
          <p:nvPr>
            <p:ph type="body" sz="quarter" idx="15" hasCustomPrompt="1"/>
          </p:nvPr>
        </p:nvSpPr>
        <p:spPr>
          <a:xfrm>
            <a:off x="4677266" y="4422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Name</a:t>
            </a:r>
          </a:p>
        </p:txBody>
      </p:sp>
      <p:sp>
        <p:nvSpPr>
          <p:cNvPr id="17" name="Text Placeholder 4">
            <a:extLst>
              <a:ext uri="{FF2B5EF4-FFF2-40B4-BE49-F238E27FC236}">
                <a16:creationId xmlns:a16="http://schemas.microsoft.com/office/drawing/2014/main" id="{04BD3722-9C29-415A-B4F9-404DF7CA27F8}"/>
              </a:ext>
            </a:extLst>
          </p:cNvPr>
          <p:cNvSpPr>
            <a:spLocks noGrp="1"/>
          </p:cNvSpPr>
          <p:nvPr>
            <p:ph type="body" sz="quarter" idx="16" hasCustomPrompt="1"/>
          </p:nvPr>
        </p:nvSpPr>
        <p:spPr>
          <a:xfrm>
            <a:off x="4677266" y="48592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Phone</a:t>
            </a:r>
          </a:p>
        </p:txBody>
      </p:sp>
      <p:sp>
        <p:nvSpPr>
          <p:cNvPr id="18" name="Text Placeholder 4">
            <a:extLst>
              <a:ext uri="{FF2B5EF4-FFF2-40B4-BE49-F238E27FC236}">
                <a16:creationId xmlns:a16="http://schemas.microsoft.com/office/drawing/2014/main" id="{19AB0B4C-135C-4049-A378-55E85A240EF0}"/>
              </a:ext>
            </a:extLst>
          </p:cNvPr>
          <p:cNvSpPr>
            <a:spLocks noGrp="1"/>
          </p:cNvSpPr>
          <p:nvPr>
            <p:ph type="body" sz="quarter" idx="17" hasCustomPrompt="1"/>
          </p:nvPr>
        </p:nvSpPr>
        <p:spPr>
          <a:xfrm>
            <a:off x="4677266" y="5295773"/>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Email</a:t>
            </a:r>
          </a:p>
        </p:txBody>
      </p:sp>
      <p:sp>
        <p:nvSpPr>
          <p:cNvPr id="19" name="Text Placeholder 4">
            <a:extLst>
              <a:ext uri="{FF2B5EF4-FFF2-40B4-BE49-F238E27FC236}">
                <a16:creationId xmlns:a16="http://schemas.microsoft.com/office/drawing/2014/main" id="{84C52246-1E1E-45D1-870F-11BEF236798C}"/>
              </a:ext>
            </a:extLst>
          </p:cNvPr>
          <p:cNvSpPr>
            <a:spLocks noGrp="1"/>
          </p:cNvSpPr>
          <p:nvPr>
            <p:ph type="body" sz="quarter" idx="18" hasCustomPrompt="1"/>
          </p:nvPr>
        </p:nvSpPr>
        <p:spPr>
          <a:xfrm>
            <a:off x="4677266" y="5732272"/>
            <a:ext cx="3695206" cy="276999"/>
          </a:xfrm>
        </p:spPr>
        <p:txBody>
          <a:bodyPr lIns="0">
            <a:noAutofit/>
          </a:bodyPr>
          <a:lstStyle>
            <a:lvl1pPr marL="0" indent="0">
              <a:lnSpc>
                <a:spcPct val="100000"/>
              </a:lnSpc>
              <a:buNone/>
              <a:defRPr sz="1200" spc="0">
                <a:solidFill>
                  <a:schemeClr val="bg1"/>
                </a:solidFill>
                <a:latin typeface="+mn-lt"/>
              </a:defRPr>
            </a:lvl1pPr>
          </a:lstStyle>
          <a:p>
            <a:pPr lvl="0"/>
            <a:r>
              <a:rPr lang="en-US" noProof="0"/>
              <a:t>Website</a:t>
            </a:r>
          </a:p>
        </p:txBody>
      </p:sp>
      <p:cxnSp>
        <p:nvCxnSpPr>
          <p:cNvPr id="16" name="Straight Connector 15">
            <a:extLst>
              <a:ext uri="{FF2B5EF4-FFF2-40B4-BE49-F238E27FC236}">
                <a16:creationId xmlns:a16="http://schemas.microsoft.com/office/drawing/2014/main" id="{1F26A2B2-5127-40E8-8422-F1A7836E061C}"/>
              </a:ext>
            </a:extLst>
          </p:cNvPr>
          <p:cNvCxnSpPr/>
          <p:nvPr userDrawn="1"/>
        </p:nvCxnSpPr>
        <p:spPr>
          <a:xfrm>
            <a:off x="4516210" y="4422773"/>
            <a:ext cx="0" cy="15864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User" title="Icon - Presenter Name">
            <a:extLst>
              <a:ext uri="{FF2B5EF4-FFF2-40B4-BE49-F238E27FC236}">
                <a16:creationId xmlns:a16="http://schemas.microsoft.com/office/drawing/2014/main" id="{D8682255-0CCB-4829-A139-1448962118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2357" y="4451822"/>
            <a:ext cx="218900" cy="218900"/>
          </a:xfrm>
          <a:prstGeom prst="rect">
            <a:avLst/>
          </a:prstGeom>
        </p:spPr>
      </p:pic>
      <p:pic>
        <p:nvPicPr>
          <p:cNvPr id="24" name="Graphic 23" descr="Envelope" title="Icon Presenter Email">
            <a:extLst>
              <a:ext uri="{FF2B5EF4-FFF2-40B4-BE49-F238E27FC236}">
                <a16:creationId xmlns:a16="http://schemas.microsoft.com/office/drawing/2014/main" id="{C70B540F-9BDA-45EE-8344-27F1110D8E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2357" y="5324822"/>
            <a:ext cx="218900" cy="218900"/>
          </a:xfrm>
          <a:prstGeom prst="rect">
            <a:avLst/>
          </a:prstGeom>
        </p:spPr>
      </p:pic>
      <p:pic>
        <p:nvPicPr>
          <p:cNvPr id="25" name="Graphic 24" descr="Smart Phone" title="Icon - Presenter Phone Number">
            <a:extLst>
              <a:ext uri="{FF2B5EF4-FFF2-40B4-BE49-F238E27FC236}">
                <a16:creationId xmlns:a16="http://schemas.microsoft.com/office/drawing/2014/main" id="{F9F9D3D1-F5F6-4B04-BA68-9B89F0E1FDE6}"/>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2357" y="4888322"/>
            <a:ext cx="218900" cy="218900"/>
          </a:xfrm>
          <a:prstGeom prst="rect">
            <a:avLst/>
          </a:prstGeom>
        </p:spPr>
      </p:pic>
      <p:pic>
        <p:nvPicPr>
          <p:cNvPr id="26" name="Graphic 25" descr="Link">
            <a:extLst>
              <a:ext uri="{FF2B5EF4-FFF2-40B4-BE49-F238E27FC236}">
                <a16:creationId xmlns:a16="http://schemas.microsoft.com/office/drawing/2014/main" id="{0A350BC5-221A-4142-86A1-5B33F3184E8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79414" y="5748378"/>
            <a:ext cx="244786" cy="244786"/>
          </a:xfrm>
          <a:prstGeom prst="rect">
            <a:avLst/>
          </a:prstGeom>
        </p:spPr>
      </p:pic>
    </p:spTree>
    <p:extLst>
      <p:ext uri="{BB962C8B-B14F-4D97-AF65-F5344CB8AC3E}">
        <p14:creationId xmlns:p14="http://schemas.microsoft.com/office/powerpoint/2010/main" val="263185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7D6B07-9595-4D7C-A1C7-EE4327E86C4F}"/>
              </a:ext>
            </a:extLst>
          </p:cNvPr>
          <p:cNvGrpSpPr/>
          <p:nvPr userDrawn="1"/>
        </p:nvGrpSpPr>
        <p:grpSpPr>
          <a:xfrm>
            <a:off x="0" y="1770061"/>
            <a:ext cx="12192000" cy="3255962"/>
            <a:chOff x="0" y="1770061"/>
            <a:chExt cx="12192000" cy="3255962"/>
          </a:xfrm>
          <a:solidFill>
            <a:schemeClr val="bg2"/>
          </a:solidFill>
        </p:grpSpPr>
        <p:sp>
          <p:nvSpPr>
            <p:cNvPr id="8" name="Rectangle 7">
              <a:extLst>
                <a:ext uri="{FF2B5EF4-FFF2-40B4-BE49-F238E27FC236}">
                  <a16:creationId xmlns:a16="http://schemas.microsoft.com/office/drawing/2014/main" id="{71EAC7A8-37E9-4B9E-B736-A22B168C80E4}"/>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072B49C9-D888-4DFD-821C-C8761C791457}"/>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377C6874-A790-4966-9E2B-1615E67A53D2}"/>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76B2B5D3-CC1C-45E2-BB10-D1175A138A49}"/>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5994648-15A7-4F74-9BE2-5A7A9FF67672}"/>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Freeform: Shape 25">
            <a:extLst>
              <a:ext uri="{FF2B5EF4-FFF2-40B4-BE49-F238E27FC236}">
                <a16:creationId xmlns:a16="http://schemas.microsoft.com/office/drawing/2014/main" id="{58E98649-FB1E-484B-911E-90A1B1AE58F1}"/>
              </a:ext>
            </a:extLst>
          </p:cNvPr>
          <p:cNvSpPr/>
          <p:nvPr userDrawn="1"/>
        </p:nvSpPr>
        <p:spPr>
          <a:xfrm>
            <a:off x="2387600" y="1"/>
            <a:ext cx="7416800" cy="6858001"/>
          </a:xfrm>
          <a:custGeom>
            <a:avLst/>
            <a:gdLst>
              <a:gd name="connsiteX0" fmla="*/ 2297777 w 7416800"/>
              <a:gd name="connsiteY0" fmla="*/ 0 h 6858001"/>
              <a:gd name="connsiteX1" fmla="*/ 5119024 w 7416800"/>
              <a:gd name="connsiteY1" fmla="*/ 0 h 6858001"/>
              <a:gd name="connsiteX2" fmla="*/ 5151877 w 7416800"/>
              <a:gd name="connsiteY2" fmla="*/ 12024 h 6858001"/>
              <a:gd name="connsiteX3" fmla="*/ 7416800 w 7416800"/>
              <a:gd name="connsiteY3" fmla="*/ 3429000 h 6858001"/>
              <a:gd name="connsiteX4" fmla="*/ 5151877 w 7416800"/>
              <a:gd name="connsiteY4" fmla="*/ 6845976 h 6858001"/>
              <a:gd name="connsiteX5" fmla="*/ 5119021 w 7416800"/>
              <a:gd name="connsiteY5" fmla="*/ 6858001 h 6858001"/>
              <a:gd name="connsiteX6" fmla="*/ 2297779 w 7416800"/>
              <a:gd name="connsiteY6" fmla="*/ 6858001 h 6858001"/>
              <a:gd name="connsiteX7" fmla="*/ 2264924 w 7416800"/>
              <a:gd name="connsiteY7" fmla="*/ 6845976 h 6858001"/>
              <a:gd name="connsiteX8" fmla="*/ 0 w 7416800"/>
              <a:gd name="connsiteY8" fmla="*/ 3429000 h 6858001"/>
              <a:gd name="connsiteX9" fmla="*/ 2264924 w 7416800"/>
              <a:gd name="connsiteY9" fmla="*/ 120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6800" h="6858001">
                <a:moveTo>
                  <a:pt x="2297777" y="0"/>
                </a:moveTo>
                <a:lnTo>
                  <a:pt x="5119024" y="0"/>
                </a:lnTo>
                <a:lnTo>
                  <a:pt x="5151877" y="12024"/>
                </a:lnTo>
                <a:cubicBezTo>
                  <a:pt x="6482877" y="574990"/>
                  <a:pt x="7416800" y="1892930"/>
                  <a:pt x="7416800" y="3429000"/>
                </a:cubicBezTo>
                <a:cubicBezTo>
                  <a:pt x="7416800" y="4965070"/>
                  <a:pt x="6482877" y="6283010"/>
                  <a:pt x="5151877" y="6845976"/>
                </a:cubicBezTo>
                <a:lnTo>
                  <a:pt x="5119021" y="6858001"/>
                </a:lnTo>
                <a:lnTo>
                  <a:pt x="2297779" y="6858001"/>
                </a:lnTo>
                <a:lnTo>
                  <a:pt x="2264924" y="6845976"/>
                </a:lnTo>
                <a:cubicBezTo>
                  <a:pt x="933923" y="6283010"/>
                  <a:pt x="0" y="4965070"/>
                  <a:pt x="0" y="3429000"/>
                </a:cubicBezTo>
                <a:cubicBezTo>
                  <a:pt x="0" y="1892930"/>
                  <a:pt x="933923" y="574990"/>
                  <a:pt x="2264924" y="1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 name="Oval 3">
            <a:extLst>
              <a:ext uri="{FF2B5EF4-FFF2-40B4-BE49-F238E27FC236}">
                <a16:creationId xmlns:a16="http://schemas.microsoft.com/office/drawing/2014/main" id="{8371726A-1E0A-434B-A802-4FCC15A82D01}"/>
              </a:ext>
            </a:extLst>
          </p:cNvPr>
          <p:cNvSpPr/>
          <p:nvPr userDrawn="1"/>
        </p:nvSpPr>
        <p:spPr>
          <a:xfrm>
            <a:off x="2674071" y="21211"/>
            <a:ext cx="6843859" cy="6843859"/>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1FEC2E97-8DAA-48A7-AC52-B4B5AD2C486E}"/>
              </a:ext>
            </a:extLst>
          </p:cNvPr>
          <p:cNvCxnSpPr/>
          <p:nvPr userDrawn="1"/>
        </p:nvCxnSpPr>
        <p:spPr>
          <a:xfrm>
            <a:off x="5791785" y="3949699"/>
            <a:ext cx="60843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002804-57E2-4379-9103-073F4D46F016}"/>
              </a:ext>
            </a:extLst>
          </p:cNvPr>
          <p:cNvSpPr>
            <a:spLocks noGrp="1"/>
          </p:cNvSpPr>
          <p:nvPr>
            <p:ph type="ctrTitle" hasCustomPrompt="1"/>
          </p:nvPr>
        </p:nvSpPr>
        <p:spPr>
          <a:xfrm>
            <a:off x="3127248" y="1124712"/>
            <a:ext cx="5943600" cy="2596896"/>
          </a:xfrm>
        </p:spPr>
        <p:txBody>
          <a:bodyPr vert="horz" lIns="91440" tIns="45720" rIns="91440" bIns="45720" rtlCol="0" anchor="b" anchorCtr="1">
            <a:noAutofit/>
          </a:bodyPr>
          <a:lstStyle>
            <a:lvl1pPr algn="ctr">
              <a:defRPr lang="en-GB" sz="5400" b="0">
                <a:solidFill>
                  <a:schemeClr val="bg1"/>
                </a:solidFill>
                <a:latin typeface="+mj-lt"/>
              </a:defRPr>
            </a:lvl1pPr>
          </a:lstStyle>
          <a:p>
            <a:pPr lvl="0" algn="ctr">
              <a:lnSpc>
                <a:spcPct val="80000"/>
              </a:lnSpc>
            </a:pPr>
            <a:r>
              <a:rPr lang="en-US" noProof="0"/>
              <a:t>Title</a:t>
            </a:r>
          </a:p>
        </p:txBody>
      </p:sp>
      <p:sp>
        <p:nvSpPr>
          <p:cNvPr id="3" name="Subtitle 2">
            <a:extLst>
              <a:ext uri="{FF2B5EF4-FFF2-40B4-BE49-F238E27FC236}">
                <a16:creationId xmlns:a16="http://schemas.microsoft.com/office/drawing/2014/main" id="{DD109CAD-EBE3-4421-954D-A76C885B2753}"/>
              </a:ext>
            </a:extLst>
          </p:cNvPr>
          <p:cNvSpPr>
            <a:spLocks noGrp="1"/>
          </p:cNvSpPr>
          <p:nvPr>
            <p:ph type="subTitle" idx="1" hasCustomPrompt="1"/>
          </p:nvPr>
        </p:nvSpPr>
        <p:spPr>
          <a:xfrm>
            <a:off x="3584448" y="4315968"/>
            <a:ext cx="5029200" cy="886968"/>
          </a:xfrm>
        </p:spPr>
        <p:txBody>
          <a:bodyPr vert="horz" lIns="91440" tIns="45720" rIns="91440" bIns="45720" rtlCol="0" anchor="t" anchorCtr="0">
            <a:noAutofit/>
          </a:bodyPr>
          <a:lstStyle>
            <a:lvl1pPr marL="0" indent="0" algn="ctr">
              <a:buNone/>
              <a:defRPr lang="en-GB" sz="1800" b="1" spc="300" dirty="0">
                <a:solidFill>
                  <a:schemeClr val="bg1"/>
                </a:solidFill>
                <a:latin typeface="+mn-lt"/>
                <a:cs typeface="Arial" panose="020B0604020202020204" pitchFamily="34" charset="0"/>
              </a:defRPr>
            </a:lvl1pPr>
          </a:lstStyle>
          <a:p>
            <a:pPr marL="228600" lvl="0" indent="-228600" algn="ctr"/>
            <a:r>
              <a:rPr lang="en-US" noProof="0"/>
              <a:t>Subtitle</a:t>
            </a:r>
          </a:p>
        </p:txBody>
      </p:sp>
    </p:spTree>
    <p:extLst>
      <p:ext uri="{BB962C8B-B14F-4D97-AF65-F5344CB8AC3E}">
        <p14:creationId xmlns:p14="http://schemas.microsoft.com/office/powerpoint/2010/main" val="5324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B4B03F13-A59A-4526-9D17-27A3B8C63BCD}"/>
              </a:ext>
            </a:extLst>
          </p:cNvPr>
          <p:cNvSpPr/>
          <p:nvPr userDrawn="1"/>
        </p:nvSpPr>
        <p:spPr>
          <a:xfrm>
            <a:off x="-1" y="-16064"/>
            <a:ext cx="3981692" cy="2505614"/>
          </a:xfrm>
          <a:custGeom>
            <a:avLst/>
            <a:gdLst>
              <a:gd name="connsiteX0" fmla="*/ 0 w 3981692"/>
              <a:gd name="connsiteY0" fmla="*/ 0 h 2505614"/>
              <a:gd name="connsiteX1" fmla="*/ 3978183 w 3981692"/>
              <a:gd name="connsiteY1" fmla="*/ 0 h 2505614"/>
              <a:gd name="connsiteX2" fmla="*/ 3981692 w 3981692"/>
              <a:gd name="connsiteY2" fmla="*/ 54609 h 2505614"/>
              <a:gd name="connsiteX3" fmla="*/ 862315 w 3981692"/>
              <a:gd name="connsiteY3" fmla="*/ 2505614 h 2505614"/>
              <a:gd name="connsiteX4" fmla="*/ 233652 w 3981692"/>
              <a:gd name="connsiteY4" fmla="*/ 2455818 h 2505614"/>
              <a:gd name="connsiteX5" fmla="*/ 0 w 3981692"/>
              <a:gd name="connsiteY5" fmla="*/ 2408613 h 25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1692" h="2505614">
                <a:moveTo>
                  <a:pt x="0" y="0"/>
                </a:moveTo>
                <a:lnTo>
                  <a:pt x="3978183" y="0"/>
                </a:lnTo>
                <a:lnTo>
                  <a:pt x="3981692" y="54609"/>
                </a:lnTo>
                <a:cubicBezTo>
                  <a:pt x="3981692" y="1408262"/>
                  <a:pt x="2585099" y="2505614"/>
                  <a:pt x="862315" y="2505614"/>
                </a:cubicBezTo>
                <a:cubicBezTo>
                  <a:pt x="646967" y="2505614"/>
                  <a:pt x="436716" y="2488468"/>
                  <a:pt x="233652" y="2455818"/>
                </a:cubicBezTo>
                <a:lnTo>
                  <a:pt x="0" y="2408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eform: Shape 44">
            <a:extLst>
              <a:ext uri="{FF2B5EF4-FFF2-40B4-BE49-F238E27FC236}">
                <a16:creationId xmlns:a16="http://schemas.microsoft.com/office/drawing/2014/main" id="{5A1E45B6-C7EC-4687-B8D8-10D1DBC47018}"/>
              </a:ext>
            </a:extLst>
          </p:cNvPr>
          <p:cNvSpPr/>
          <p:nvPr userDrawn="1"/>
        </p:nvSpPr>
        <p:spPr>
          <a:xfrm>
            <a:off x="0" y="-16063"/>
            <a:ext cx="3795148" cy="2242063"/>
          </a:xfrm>
          <a:custGeom>
            <a:avLst/>
            <a:gdLst>
              <a:gd name="connsiteX0" fmla="*/ 0 w 3795148"/>
              <a:gd name="connsiteY0" fmla="*/ 0 h 2242063"/>
              <a:gd name="connsiteX1" fmla="*/ 3795148 w 3795148"/>
              <a:gd name="connsiteY1" fmla="*/ 0 h 2242063"/>
              <a:gd name="connsiteX2" fmla="*/ 3793988 w 3795148"/>
              <a:gd name="connsiteY2" fmla="*/ 18343 h 2242063"/>
              <a:gd name="connsiteX3" fmla="*/ 708660 w 3795148"/>
              <a:gd name="connsiteY3" fmla="*/ 2242063 h 2242063"/>
              <a:gd name="connsiteX4" fmla="*/ 83632 w 3795148"/>
              <a:gd name="connsiteY4" fmla="*/ 2191740 h 2242063"/>
              <a:gd name="connsiteX5" fmla="*/ 0 w 3795148"/>
              <a:gd name="connsiteY5" fmla="*/ 2174565 h 224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5148" h="2242063">
                <a:moveTo>
                  <a:pt x="0" y="0"/>
                </a:moveTo>
                <a:lnTo>
                  <a:pt x="3795148" y="0"/>
                </a:lnTo>
                <a:lnTo>
                  <a:pt x="3793988" y="18343"/>
                </a:lnTo>
                <a:cubicBezTo>
                  <a:pt x="3635169" y="1267374"/>
                  <a:pt x="2314432" y="2242063"/>
                  <a:pt x="708660" y="2242063"/>
                </a:cubicBezTo>
                <a:cubicBezTo>
                  <a:pt x="494557" y="2242063"/>
                  <a:pt x="285522" y="2224735"/>
                  <a:pt x="83632" y="2191740"/>
                </a:cubicBezTo>
                <a:lnTo>
                  <a:pt x="0" y="2174565"/>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48" name="Content Placeholder 2">
            <a:extLst>
              <a:ext uri="{FF2B5EF4-FFF2-40B4-BE49-F238E27FC236}">
                <a16:creationId xmlns:a16="http://schemas.microsoft.com/office/drawing/2014/main" id="{E8536E4F-F1FA-484F-8F59-EAADF8904D0B}"/>
              </a:ext>
            </a:extLst>
          </p:cNvPr>
          <p:cNvSpPr>
            <a:spLocks noGrp="1"/>
          </p:cNvSpPr>
          <p:nvPr>
            <p:ph idx="1"/>
          </p:nvPr>
        </p:nvSpPr>
        <p:spPr>
          <a:xfrm>
            <a:off x="838199" y="2346039"/>
            <a:ext cx="10782283" cy="38309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4810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0" name="Content Placeholder 2">
            <a:extLst>
              <a:ext uri="{FF2B5EF4-FFF2-40B4-BE49-F238E27FC236}">
                <a16:creationId xmlns:a16="http://schemas.microsoft.com/office/drawing/2014/main" id="{2CACE3D1-F863-4422-B475-730B2AEA7127}"/>
              </a:ext>
            </a:extLst>
          </p:cNvPr>
          <p:cNvSpPr>
            <a:spLocks noGrp="1"/>
          </p:cNvSpPr>
          <p:nvPr>
            <p:ph sz="half" idx="1"/>
          </p:nvPr>
        </p:nvSpPr>
        <p:spPr>
          <a:xfrm>
            <a:off x="838200" y="2437325"/>
            <a:ext cx="5181600" cy="37396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3">
            <a:extLst>
              <a:ext uri="{FF2B5EF4-FFF2-40B4-BE49-F238E27FC236}">
                <a16:creationId xmlns:a16="http://schemas.microsoft.com/office/drawing/2014/main" id="{C6DDB857-67CE-4444-B436-F7A2F6E061D9}"/>
              </a:ext>
            </a:extLst>
          </p:cNvPr>
          <p:cNvSpPr>
            <a:spLocks noGrp="1"/>
          </p:cNvSpPr>
          <p:nvPr>
            <p:ph sz="half" idx="2"/>
          </p:nvPr>
        </p:nvSpPr>
        <p:spPr>
          <a:xfrm>
            <a:off x="6438886" y="2404377"/>
            <a:ext cx="5181600" cy="377258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964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Picture Placeholder 18">
            <a:extLst>
              <a:ext uri="{FF2B5EF4-FFF2-40B4-BE49-F238E27FC236}">
                <a16:creationId xmlns:a16="http://schemas.microsoft.com/office/drawing/2014/main" id="{4EAA5535-A3DD-490B-B233-9C9B84EECD13}"/>
              </a:ext>
            </a:extLst>
          </p:cNvPr>
          <p:cNvSpPr>
            <a:spLocks noGrp="1"/>
          </p:cNvSpPr>
          <p:nvPr>
            <p:ph type="pic" idx="1"/>
          </p:nvPr>
        </p:nvSpPr>
        <p:spPr>
          <a:xfrm>
            <a:off x="5576326" y="1251145"/>
            <a:ext cx="6615674" cy="5596389"/>
          </a:xfrm>
          <a:custGeom>
            <a:avLst/>
            <a:gdLst>
              <a:gd name="connsiteX0" fmla="*/ 3621727 w 6615674"/>
              <a:gd name="connsiteY0" fmla="*/ 0 h 5596389"/>
              <a:gd name="connsiteX1" fmla="*/ 6416428 w 6615674"/>
              <a:gd name="connsiteY1" fmla="*/ 1317972 h 5596389"/>
              <a:gd name="connsiteX2" fmla="*/ 6615674 w 6615674"/>
              <a:gd name="connsiteY2" fmla="*/ 1584421 h 5596389"/>
              <a:gd name="connsiteX3" fmla="*/ 6615674 w 6615674"/>
              <a:gd name="connsiteY3" fmla="*/ 5596389 h 5596389"/>
              <a:gd name="connsiteX4" fmla="*/ 587989 w 6615674"/>
              <a:gd name="connsiteY4" fmla="*/ 5596389 h 5596389"/>
              <a:gd name="connsiteX5" fmla="*/ 437123 w 6615674"/>
              <a:gd name="connsiteY5" fmla="*/ 5348058 h 5596389"/>
              <a:gd name="connsiteX6" fmla="*/ 0 w 6615674"/>
              <a:gd name="connsiteY6" fmla="*/ 3621727 h 5596389"/>
              <a:gd name="connsiteX7" fmla="*/ 3621727 w 6615674"/>
              <a:gd name="connsiteY7" fmla="*/ 0 h 559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596389">
                <a:moveTo>
                  <a:pt x="3621727" y="0"/>
                </a:moveTo>
                <a:cubicBezTo>
                  <a:pt x="4746854" y="0"/>
                  <a:pt x="5752150" y="513054"/>
                  <a:pt x="6416428" y="1317972"/>
                </a:cubicBezTo>
                <a:lnTo>
                  <a:pt x="6615674" y="1584421"/>
                </a:lnTo>
                <a:lnTo>
                  <a:pt x="6615674" y="5596389"/>
                </a:lnTo>
                <a:lnTo>
                  <a:pt x="587989" y="5596389"/>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ctr" anchorCtr="1">
            <a:noAutofit/>
          </a:bodyPr>
          <a:lstStyle>
            <a:lvl1pPr>
              <a:defRPr lang="en-US" sz="1600">
                <a:solidFill>
                  <a:schemeClr val="bg1"/>
                </a:solidFill>
                <a:cs typeface="Arial" panose="020B0604020202020204" pitchFamily="34" charset="0"/>
              </a:defRPr>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7" name="Text Placeholder 3">
            <a:extLst>
              <a:ext uri="{FF2B5EF4-FFF2-40B4-BE49-F238E27FC236}">
                <a16:creationId xmlns:a16="http://schemas.microsoft.com/office/drawing/2014/main" id="{F108634F-AB43-4931-97E0-C7125C9FD35A}"/>
              </a:ext>
            </a:extLst>
          </p:cNvPr>
          <p:cNvSpPr>
            <a:spLocks noGrp="1"/>
          </p:cNvSpPr>
          <p:nvPr>
            <p:ph type="body" sz="half" idx="2"/>
          </p:nvPr>
        </p:nvSpPr>
        <p:spPr>
          <a:xfrm>
            <a:off x="640080" y="2489548"/>
            <a:ext cx="4131946" cy="33794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37777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3525520" y="246253"/>
            <a:ext cx="8094972" cy="1738877"/>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FC3C941-0608-44BE-A293-C20D8B8805D4}"/>
              </a:ext>
            </a:extLst>
          </p:cNvPr>
          <p:cNvSpPr/>
          <p:nvPr userDrawn="1"/>
        </p:nvSpPr>
        <p:spPr>
          <a:xfrm>
            <a:off x="0" y="-1"/>
            <a:ext cx="4587349" cy="2419039"/>
          </a:xfrm>
          <a:custGeom>
            <a:avLst/>
            <a:gdLst>
              <a:gd name="connsiteX0" fmla="*/ 0 w 4587349"/>
              <a:gd name="connsiteY0" fmla="*/ 0 h 2419039"/>
              <a:gd name="connsiteX1" fmla="*/ 4587349 w 4587349"/>
              <a:gd name="connsiteY1" fmla="*/ 0 h 2419039"/>
              <a:gd name="connsiteX2" fmla="*/ 4562933 w 4587349"/>
              <a:gd name="connsiteY2" fmla="*/ 72160 h 2419039"/>
              <a:gd name="connsiteX3" fmla="*/ 1203311 w 4587349"/>
              <a:gd name="connsiteY3" fmla="*/ 2419039 h 2419039"/>
              <a:gd name="connsiteX4" fmla="*/ 139724 w 4587349"/>
              <a:gd name="connsiteY4" fmla="*/ 2258240 h 2419039"/>
              <a:gd name="connsiteX5" fmla="*/ 0 w 4587349"/>
              <a:gd name="connsiteY5" fmla="*/ 2207100 h 24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349" h="2419039">
                <a:moveTo>
                  <a:pt x="0" y="0"/>
                </a:moveTo>
                <a:lnTo>
                  <a:pt x="4587349" y="0"/>
                </a:lnTo>
                <a:lnTo>
                  <a:pt x="4562933" y="72160"/>
                </a:lnTo>
                <a:cubicBezTo>
                  <a:pt x="4061488" y="1441670"/>
                  <a:pt x="2746538" y="2419039"/>
                  <a:pt x="1203311" y="2419039"/>
                </a:cubicBezTo>
                <a:cubicBezTo>
                  <a:pt x="832937" y="2419039"/>
                  <a:pt x="475711" y="2362743"/>
                  <a:pt x="139724" y="2258240"/>
                </a:cubicBezTo>
                <a:lnTo>
                  <a:pt x="0" y="2207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Freeform: Shape 40">
            <a:extLst>
              <a:ext uri="{FF2B5EF4-FFF2-40B4-BE49-F238E27FC236}">
                <a16:creationId xmlns:a16="http://schemas.microsoft.com/office/drawing/2014/main" id="{A7107B1B-15F6-4743-8E90-18A0DC2B964E}"/>
              </a:ext>
            </a:extLst>
          </p:cNvPr>
          <p:cNvSpPr/>
          <p:nvPr userDrawn="1"/>
        </p:nvSpPr>
        <p:spPr>
          <a:xfrm>
            <a:off x="0" y="1"/>
            <a:ext cx="4341402" cy="2228445"/>
          </a:xfrm>
          <a:custGeom>
            <a:avLst/>
            <a:gdLst>
              <a:gd name="connsiteX0" fmla="*/ 0 w 4341402"/>
              <a:gd name="connsiteY0" fmla="*/ 0 h 2228445"/>
              <a:gd name="connsiteX1" fmla="*/ 4341402 w 4341402"/>
              <a:gd name="connsiteY1" fmla="*/ 0 h 2228445"/>
              <a:gd name="connsiteX2" fmla="*/ 4293306 w 4341402"/>
              <a:gd name="connsiteY2" fmla="*/ 133775 h 2228445"/>
              <a:gd name="connsiteX3" fmla="*/ 1300374 w 4341402"/>
              <a:gd name="connsiteY3" fmla="*/ 2224065 h 2228445"/>
              <a:gd name="connsiteX4" fmla="*/ 1124323 w 4341402"/>
              <a:gd name="connsiteY4" fmla="*/ 2228445 h 2228445"/>
              <a:gd name="connsiteX5" fmla="*/ 1124242 w 4341402"/>
              <a:gd name="connsiteY5" fmla="*/ 2228445 h 2228445"/>
              <a:gd name="connsiteX6" fmla="*/ 948190 w 4341402"/>
              <a:gd name="connsiteY6" fmla="*/ 2224065 h 2228445"/>
              <a:gd name="connsiteX7" fmla="*/ 106705 w 4341402"/>
              <a:gd name="connsiteY7" fmla="*/ 2077045 h 2228445"/>
              <a:gd name="connsiteX8" fmla="*/ 0 w 4341402"/>
              <a:gd name="connsiteY8" fmla="*/ 2041514 h 222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1402" h="2228445">
                <a:moveTo>
                  <a:pt x="0" y="0"/>
                </a:moveTo>
                <a:lnTo>
                  <a:pt x="4341402" y="0"/>
                </a:lnTo>
                <a:lnTo>
                  <a:pt x="4293306" y="133775"/>
                </a:lnTo>
                <a:cubicBezTo>
                  <a:pt x="3804175" y="1311915"/>
                  <a:pt x="2656408" y="2156418"/>
                  <a:pt x="1300374" y="2224065"/>
                </a:cubicBezTo>
                <a:lnTo>
                  <a:pt x="1124323" y="2228445"/>
                </a:lnTo>
                <a:lnTo>
                  <a:pt x="1124242" y="2228445"/>
                </a:lnTo>
                <a:lnTo>
                  <a:pt x="948190" y="2224065"/>
                </a:lnTo>
                <a:cubicBezTo>
                  <a:pt x="656570" y="2209517"/>
                  <a:pt x="374582" y="2159041"/>
                  <a:pt x="106705" y="2077045"/>
                </a:cubicBezTo>
                <a:lnTo>
                  <a:pt x="0" y="2041514"/>
                </a:lnTo>
                <a:close/>
              </a:path>
            </a:pathLst>
          </a:custGeom>
          <a:pattFill prst="dkUpDiag">
            <a:fgClr>
              <a:schemeClr val="accent3"/>
            </a:fgClr>
            <a:bgClr>
              <a:schemeClr val="accent3">
                <a:lumMod val="75000"/>
              </a:schemeClr>
            </a:bgClr>
          </a:pattFill>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9" name="Text Placeholder 2">
            <a:extLst>
              <a:ext uri="{FF2B5EF4-FFF2-40B4-BE49-F238E27FC236}">
                <a16:creationId xmlns:a16="http://schemas.microsoft.com/office/drawing/2014/main" id="{BF7D2858-2046-4CAD-A3EE-D0A4D0F2CA14}"/>
              </a:ext>
            </a:extLst>
          </p:cNvPr>
          <p:cNvSpPr>
            <a:spLocks noGrp="1"/>
          </p:cNvSpPr>
          <p:nvPr>
            <p:ph type="body" idx="1"/>
          </p:nvPr>
        </p:nvSpPr>
        <p:spPr>
          <a:xfrm>
            <a:off x="839788" y="2123331"/>
            <a:ext cx="5157787"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ontent Placeholder 3">
            <a:extLst>
              <a:ext uri="{FF2B5EF4-FFF2-40B4-BE49-F238E27FC236}">
                <a16:creationId xmlns:a16="http://schemas.microsoft.com/office/drawing/2014/main" id="{2A9DBBF8-4A18-4CB1-A8AC-30C9B5308076}"/>
              </a:ext>
            </a:extLst>
          </p:cNvPr>
          <p:cNvSpPr>
            <a:spLocks noGrp="1"/>
          </p:cNvSpPr>
          <p:nvPr>
            <p:ph sz="half" idx="2"/>
          </p:nvPr>
        </p:nvSpPr>
        <p:spPr>
          <a:xfrm>
            <a:off x="839788" y="2839199"/>
            <a:ext cx="5157787" cy="33504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 name="Text Placeholder 4">
            <a:extLst>
              <a:ext uri="{FF2B5EF4-FFF2-40B4-BE49-F238E27FC236}">
                <a16:creationId xmlns:a16="http://schemas.microsoft.com/office/drawing/2014/main" id="{D3E81B2D-A79D-4DC3-B7DF-1E1E0F58E481}"/>
              </a:ext>
            </a:extLst>
          </p:cNvPr>
          <p:cNvSpPr>
            <a:spLocks noGrp="1"/>
          </p:cNvSpPr>
          <p:nvPr>
            <p:ph type="body" sz="quarter" idx="3"/>
          </p:nvPr>
        </p:nvSpPr>
        <p:spPr>
          <a:xfrm>
            <a:off x="6437304" y="2123331"/>
            <a:ext cx="5183188" cy="6266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Content Placeholder 5">
            <a:extLst>
              <a:ext uri="{FF2B5EF4-FFF2-40B4-BE49-F238E27FC236}">
                <a16:creationId xmlns:a16="http://schemas.microsoft.com/office/drawing/2014/main" id="{8C0B65ED-88D9-4E01-AD11-24590E2C7EF7}"/>
              </a:ext>
            </a:extLst>
          </p:cNvPr>
          <p:cNvSpPr>
            <a:spLocks noGrp="1"/>
          </p:cNvSpPr>
          <p:nvPr>
            <p:ph sz="quarter" idx="4"/>
          </p:nvPr>
        </p:nvSpPr>
        <p:spPr>
          <a:xfrm>
            <a:off x="6437304" y="2839199"/>
            <a:ext cx="5183188" cy="335046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6143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A53B37E2-51CB-4B16-865A-4404D1562370}"/>
              </a:ext>
            </a:extLst>
          </p:cNvPr>
          <p:cNvSpPr/>
          <p:nvPr/>
        </p:nvSpPr>
        <p:spPr>
          <a:xfrm>
            <a:off x="5323076" y="997893"/>
            <a:ext cx="6868924" cy="5860108"/>
          </a:xfrm>
          <a:custGeom>
            <a:avLst/>
            <a:gdLst>
              <a:gd name="connsiteX0" fmla="*/ 3874977 w 6868924"/>
              <a:gd name="connsiteY0" fmla="*/ 0 h 5860108"/>
              <a:gd name="connsiteX1" fmla="*/ 6865098 w 6868924"/>
              <a:gd name="connsiteY1" fmla="*/ 1410132 h 5860108"/>
              <a:gd name="connsiteX2" fmla="*/ 6868924 w 6868924"/>
              <a:gd name="connsiteY2" fmla="*/ 1415249 h 5860108"/>
              <a:gd name="connsiteX3" fmla="*/ 6868924 w 6868924"/>
              <a:gd name="connsiteY3" fmla="*/ 5860108 h 5860108"/>
              <a:gd name="connsiteX4" fmla="*/ 551579 w 6868924"/>
              <a:gd name="connsiteY4" fmla="*/ 5860108 h 5860108"/>
              <a:gd name="connsiteX5" fmla="*/ 467689 w 6868924"/>
              <a:gd name="connsiteY5" fmla="*/ 5722022 h 5860108"/>
              <a:gd name="connsiteX6" fmla="*/ 0 w 6868924"/>
              <a:gd name="connsiteY6" fmla="*/ 3874977 h 5860108"/>
              <a:gd name="connsiteX7" fmla="*/ 3874977 w 6868924"/>
              <a:gd name="connsiteY7" fmla="*/ 0 h 586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5860108">
                <a:moveTo>
                  <a:pt x="3874977" y="0"/>
                </a:moveTo>
                <a:cubicBezTo>
                  <a:pt x="5078778" y="0"/>
                  <a:pt x="6154370" y="548929"/>
                  <a:pt x="6865098" y="1410132"/>
                </a:cubicBezTo>
                <a:lnTo>
                  <a:pt x="6868924" y="1415249"/>
                </a:lnTo>
                <a:lnTo>
                  <a:pt x="6868924" y="5860108"/>
                </a:lnTo>
                <a:lnTo>
                  <a:pt x="551579" y="5860108"/>
                </a:lnTo>
                <a:lnTo>
                  <a:pt x="467689" y="5722022"/>
                </a:lnTo>
                <a:cubicBezTo>
                  <a:pt x="169423" y="5172963"/>
                  <a:pt x="0" y="4543756"/>
                  <a:pt x="0" y="3874977"/>
                </a:cubicBezTo>
                <a:cubicBezTo>
                  <a:pt x="0" y="1734886"/>
                  <a:pt x="1734886" y="0"/>
                  <a:pt x="38749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9" name="Picture Placeholder 28">
            <a:extLst>
              <a:ext uri="{FF2B5EF4-FFF2-40B4-BE49-F238E27FC236}">
                <a16:creationId xmlns:a16="http://schemas.microsoft.com/office/drawing/2014/main" id="{9BB6343A-FD10-4841-94C8-487A8E7E71C7}"/>
              </a:ext>
            </a:extLst>
          </p:cNvPr>
          <p:cNvSpPr>
            <a:spLocks noGrp="1"/>
          </p:cNvSpPr>
          <p:nvPr userDrawn="1">
            <p:ph type="pic" sz="quarter" idx="14" hasCustomPrompt="1"/>
          </p:nvPr>
        </p:nvSpPr>
        <p:spPr>
          <a:xfrm>
            <a:off x="5576326" y="1251144"/>
            <a:ext cx="6615674" cy="5625145"/>
          </a:xfrm>
          <a:custGeom>
            <a:avLst/>
            <a:gdLst>
              <a:gd name="connsiteX0" fmla="*/ 3621727 w 6615674"/>
              <a:gd name="connsiteY0" fmla="*/ 0 h 5625145"/>
              <a:gd name="connsiteX1" fmla="*/ 6416428 w 6615674"/>
              <a:gd name="connsiteY1" fmla="*/ 1317972 h 5625145"/>
              <a:gd name="connsiteX2" fmla="*/ 6615674 w 6615674"/>
              <a:gd name="connsiteY2" fmla="*/ 1584421 h 5625145"/>
              <a:gd name="connsiteX3" fmla="*/ 6615674 w 6615674"/>
              <a:gd name="connsiteY3" fmla="*/ 5625145 h 5625145"/>
              <a:gd name="connsiteX4" fmla="*/ 605458 w 6615674"/>
              <a:gd name="connsiteY4" fmla="*/ 5625145 h 5625145"/>
              <a:gd name="connsiteX5" fmla="*/ 437123 w 6615674"/>
              <a:gd name="connsiteY5" fmla="*/ 5348058 h 5625145"/>
              <a:gd name="connsiteX6" fmla="*/ 0 w 6615674"/>
              <a:gd name="connsiteY6" fmla="*/ 3621727 h 5625145"/>
              <a:gd name="connsiteX7" fmla="*/ 3621727 w 6615674"/>
              <a:gd name="connsiteY7" fmla="*/ 0 h 562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674" h="5625145">
                <a:moveTo>
                  <a:pt x="3621727" y="0"/>
                </a:moveTo>
                <a:cubicBezTo>
                  <a:pt x="4746854" y="0"/>
                  <a:pt x="5752150" y="513054"/>
                  <a:pt x="6416428" y="1317972"/>
                </a:cubicBezTo>
                <a:lnTo>
                  <a:pt x="6615674" y="1584421"/>
                </a:lnTo>
                <a:lnTo>
                  <a:pt x="6615674" y="5625145"/>
                </a:lnTo>
                <a:lnTo>
                  <a:pt x="605458" y="5625145"/>
                </a:lnTo>
                <a:lnTo>
                  <a:pt x="437123" y="5348058"/>
                </a:lnTo>
                <a:cubicBezTo>
                  <a:pt x="158350" y="4834883"/>
                  <a:pt x="0" y="4246798"/>
                  <a:pt x="0" y="3621727"/>
                </a:cubicBezTo>
                <a:cubicBezTo>
                  <a:pt x="0" y="1621502"/>
                  <a:pt x="1621502" y="0"/>
                  <a:pt x="3621727"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640079" y="504419"/>
            <a:ext cx="5144927"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p:ph type="body" sz="quarter" idx="15"/>
          </p:nvPr>
        </p:nvSpPr>
        <p:spPr>
          <a:xfrm>
            <a:off x="640080" y="2526124"/>
            <a:ext cx="3801966" cy="3653188"/>
          </a:xfrm>
        </p:spPr>
        <p:txBody>
          <a:bodyPr vert="horz" lIns="0" tIns="0" rIns="0" bIns="0" rtlCol="0">
            <a:noAutofit/>
          </a:bodyPr>
          <a:lstStyle>
            <a:lvl1pPr marL="0" indent="0">
              <a:lnSpc>
                <a:spcPct val="95000"/>
              </a:lnSpc>
              <a:spcBef>
                <a:spcPts val="600"/>
              </a:spcBef>
              <a:spcAft>
                <a:spcPts val="600"/>
              </a:spcAft>
              <a:buNone/>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Tree>
    <p:extLst>
      <p:ext uri="{BB962C8B-B14F-4D97-AF65-F5344CB8AC3E}">
        <p14:creationId xmlns:p14="http://schemas.microsoft.com/office/powerpoint/2010/main" val="352701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1" name="Freeform: Shape 20">
            <a:extLst>
              <a:ext uri="{FF2B5EF4-FFF2-40B4-BE49-F238E27FC236}">
                <a16:creationId xmlns:a16="http://schemas.microsoft.com/office/drawing/2014/main" id="{76ABD40F-74C4-48BF-BEBE-FD456D424166}"/>
              </a:ext>
            </a:extLst>
          </p:cNvPr>
          <p:cNvSpPr/>
          <p:nvPr userDrawn="1"/>
        </p:nvSpPr>
        <p:spPr>
          <a:xfrm>
            <a:off x="4846320" y="0"/>
            <a:ext cx="7345680" cy="6907322"/>
          </a:xfrm>
          <a:custGeom>
            <a:avLst/>
            <a:gdLst>
              <a:gd name="connsiteX0" fmla="*/ 3543489 w 7345680"/>
              <a:gd name="connsiteY0" fmla="*/ 0 h 6907322"/>
              <a:gd name="connsiteX1" fmla="*/ 5432871 w 7345680"/>
              <a:gd name="connsiteY1" fmla="*/ 0 h 6907322"/>
              <a:gd name="connsiteX2" fmla="*/ 5609846 w 7345680"/>
              <a:gd name="connsiteY2" fmla="*/ 40446 h 6907322"/>
              <a:gd name="connsiteX3" fmla="*/ 7343079 w 7345680"/>
              <a:gd name="connsiteY3" fmla="*/ 915371 h 6907322"/>
              <a:gd name="connsiteX4" fmla="*/ 7345680 w 7345680"/>
              <a:gd name="connsiteY4" fmla="*/ 917602 h 6907322"/>
              <a:gd name="connsiteX5" fmla="*/ 7345680 w 7345680"/>
              <a:gd name="connsiteY5" fmla="*/ 6907322 h 6907322"/>
              <a:gd name="connsiteX6" fmla="*/ 822371 w 7345680"/>
              <a:gd name="connsiteY6" fmla="*/ 6907322 h 6907322"/>
              <a:gd name="connsiteX7" fmla="*/ 766511 w 7345680"/>
              <a:gd name="connsiteY7" fmla="*/ 6829539 h 6907322"/>
              <a:gd name="connsiteX8" fmla="*/ 0 w 7345680"/>
              <a:gd name="connsiteY8" fmla="*/ 4344739 h 6907322"/>
              <a:gd name="connsiteX9" fmla="*/ 3366514 w 7345680"/>
              <a:gd name="connsiteY9" fmla="*/ 40446 h 690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5680" h="6907322">
                <a:moveTo>
                  <a:pt x="3543489" y="0"/>
                </a:moveTo>
                <a:lnTo>
                  <a:pt x="5432871" y="0"/>
                </a:lnTo>
                <a:lnTo>
                  <a:pt x="5609846" y="40446"/>
                </a:lnTo>
                <a:cubicBezTo>
                  <a:pt x="6255171" y="204854"/>
                  <a:pt x="6844336" y="507805"/>
                  <a:pt x="7343079" y="915371"/>
                </a:cubicBezTo>
                <a:lnTo>
                  <a:pt x="7345680" y="917602"/>
                </a:lnTo>
                <a:lnTo>
                  <a:pt x="7345680" y="6907322"/>
                </a:lnTo>
                <a:lnTo>
                  <a:pt x="822371" y="6907322"/>
                </a:lnTo>
                <a:lnTo>
                  <a:pt x="766511" y="6829539"/>
                </a:lnTo>
                <a:cubicBezTo>
                  <a:pt x="282576" y="6120238"/>
                  <a:pt x="0" y="5265165"/>
                  <a:pt x="0" y="4344739"/>
                </a:cubicBezTo>
                <a:cubicBezTo>
                  <a:pt x="0" y="2273781"/>
                  <a:pt x="1430540" y="533670"/>
                  <a:pt x="3366514" y="40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7271D27F-F18F-48D4-ABF0-157A76F8D909}"/>
              </a:ext>
            </a:extLst>
          </p:cNvPr>
          <p:cNvSpPr/>
          <p:nvPr userDrawn="1"/>
        </p:nvSpPr>
        <p:spPr>
          <a:xfrm>
            <a:off x="0" y="0"/>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839788" y="504419"/>
            <a:ext cx="4006532"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8" name="Freeform: Shape 17">
            <a:extLst>
              <a:ext uri="{FF2B5EF4-FFF2-40B4-BE49-F238E27FC236}">
                <a16:creationId xmlns:a16="http://schemas.microsoft.com/office/drawing/2014/main" id="{298BAA80-2B02-4FB1-AE39-6D8426AB4FB7}"/>
              </a:ext>
            </a:extLst>
          </p:cNvPr>
          <p:cNvSpPr/>
          <p:nvPr userDrawn="1"/>
        </p:nvSpPr>
        <p:spPr>
          <a:xfrm>
            <a:off x="5323076" y="314025"/>
            <a:ext cx="6868924" cy="6593297"/>
          </a:xfrm>
          <a:custGeom>
            <a:avLst/>
            <a:gdLst>
              <a:gd name="connsiteX0" fmla="*/ 4079984 w 6868924"/>
              <a:gd name="connsiteY0" fmla="*/ 0 h 6593297"/>
              <a:gd name="connsiteX1" fmla="*/ 6675233 w 6868924"/>
              <a:gd name="connsiteY1" fmla="*/ 931670 h 6593297"/>
              <a:gd name="connsiteX2" fmla="*/ 6868924 w 6868924"/>
              <a:gd name="connsiteY2" fmla="*/ 1107709 h 6593297"/>
              <a:gd name="connsiteX3" fmla="*/ 6868924 w 6868924"/>
              <a:gd name="connsiteY3" fmla="*/ 6593297 h 6593297"/>
              <a:gd name="connsiteX4" fmla="*/ 867282 w 6868924"/>
              <a:gd name="connsiteY4" fmla="*/ 6593297 h 6593297"/>
              <a:gd name="connsiteX5" fmla="*/ 810549 w 6868924"/>
              <a:gd name="connsiteY5" fmla="*/ 6521104 h 6593297"/>
              <a:gd name="connsiteX6" fmla="*/ 0 w 6868924"/>
              <a:gd name="connsiteY6" fmla="*/ 4079984 h 6593297"/>
              <a:gd name="connsiteX7" fmla="*/ 4079984 w 6868924"/>
              <a:gd name="connsiteY7" fmla="*/ 0 h 65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8924" h="6593297">
                <a:moveTo>
                  <a:pt x="4079984" y="0"/>
                </a:moveTo>
                <a:cubicBezTo>
                  <a:pt x="5065808" y="0"/>
                  <a:pt x="5969971" y="349636"/>
                  <a:pt x="6675233" y="931670"/>
                </a:cubicBezTo>
                <a:lnTo>
                  <a:pt x="6868924" y="1107709"/>
                </a:lnTo>
                <a:lnTo>
                  <a:pt x="6868924" y="6593297"/>
                </a:lnTo>
                <a:lnTo>
                  <a:pt x="867282" y="6593297"/>
                </a:lnTo>
                <a:lnTo>
                  <a:pt x="810549" y="6521104"/>
                </a:lnTo>
                <a:cubicBezTo>
                  <a:pt x="301472" y="5840388"/>
                  <a:pt x="0" y="4995393"/>
                  <a:pt x="0" y="4079984"/>
                </a:cubicBezTo>
                <a:cubicBezTo>
                  <a:pt x="0" y="1826671"/>
                  <a:pt x="1826671" y="0"/>
                  <a:pt x="4079984" y="0"/>
                </a:cubicBezTo>
                <a:close/>
              </a:path>
            </a:pathLst>
          </a:custGeom>
          <a:pattFill prst="dkUpDiag">
            <a:fgClr>
              <a:schemeClr val="accent3"/>
            </a:fgClr>
            <a:bgClr>
              <a:schemeClr val="accent3">
                <a:lumMod val="75000"/>
              </a:schemeClr>
            </a:bgClr>
          </a:pattFill>
        </p:spPr>
        <p:txBody>
          <a:bodyPr vert="horz" wrap="square" lIns="274320" tIns="640080" rIns="91440" bIns="45720" rtlCol="0" anchor="t" anchorCtr="1">
            <a:noAutofit/>
          </a:bodyPr>
          <a:lstStyle/>
          <a:p>
            <a:pPr lvl="0" indent="0" algn="ctr">
              <a:lnSpc>
                <a:spcPct val="90000"/>
              </a:lnSpc>
              <a:spcBef>
                <a:spcPts val="1000"/>
              </a:spcBef>
              <a:buFont typeface="Arial" panose="020B0604020202020204" pitchFamily="34" charset="0"/>
              <a:buNone/>
            </a:pPr>
            <a:endParaRPr lang="en-US" sz="1600" noProof="0" dirty="0">
              <a:solidFill>
                <a:schemeClr val="bg1"/>
              </a:solidFill>
              <a:cs typeface="Arial" panose="020B0604020202020204" pitchFamily="34" charset="0"/>
            </a:endParaRPr>
          </a:p>
        </p:txBody>
      </p:sp>
      <p:sp>
        <p:nvSpPr>
          <p:cNvPr id="22" name="Content Placeholder 2">
            <a:extLst>
              <a:ext uri="{FF2B5EF4-FFF2-40B4-BE49-F238E27FC236}">
                <a16:creationId xmlns:a16="http://schemas.microsoft.com/office/drawing/2014/main" id="{B7859439-9F65-4FE4-AFB1-B03529453190}"/>
              </a:ext>
            </a:extLst>
          </p:cNvPr>
          <p:cNvSpPr>
            <a:spLocks noGrp="1"/>
          </p:cNvSpPr>
          <p:nvPr>
            <p:ph idx="1"/>
          </p:nvPr>
        </p:nvSpPr>
        <p:spPr>
          <a:xfrm>
            <a:off x="6635592" y="1480710"/>
            <a:ext cx="5144928" cy="4698602"/>
          </a:xfrm>
        </p:spPr>
        <p:txBody>
          <a:bodyPr anchor="t">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Text Placeholder 3">
            <a:extLst>
              <a:ext uri="{FF2B5EF4-FFF2-40B4-BE49-F238E27FC236}">
                <a16:creationId xmlns:a16="http://schemas.microsoft.com/office/drawing/2014/main" id="{02002298-DFBB-481C-BB65-B2B03B0D823A}"/>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4932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wo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Arial" panose="020B0604020202020204" pitchFamily="34" charset="0"/>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6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wo Content 2">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23"/>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0"/>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Freeform: Shape 39">
            <a:extLst>
              <a:ext uri="{FF2B5EF4-FFF2-40B4-BE49-F238E27FC236}">
                <a16:creationId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2" name="Picture Placeholder 41">
            <a:extLst>
              <a:ext uri="{FF2B5EF4-FFF2-40B4-BE49-F238E27FC236}">
                <a16:creationId xmlns:a16="http://schemas.microsoft.com/office/drawing/2014/main" id="{48E37E15-2CF4-46CD-A97E-2366CDF20E89}"/>
              </a:ext>
            </a:extLst>
          </p:cNvPr>
          <p:cNvSpPr>
            <a:spLocks noGrp="1"/>
          </p:cNvSpPr>
          <p:nvPr userDrawn="1">
            <p:ph type="pic" sz="quarter" idx="14" hasCustomPrompt="1"/>
          </p:nvPr>
        </p:nvSpPr>
        <p:spPr>
          <a:xfrm>
            <a:off x="-2"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1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52000">
                <a:srgbClr val="FFFFFF">
                  <a:alpha val="70000"/>
                </a:srgbClr>
              </a:gs>
              <a:gs pos="9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eform: Shape 37">
            <a:extLst>
              <a:ext uri="{FF2B5EF4-FFF2-40B4-BE49-F238E27FC236}">
                <a16:creationId xmlns:a16="http://schemas.microsoft.com/office/drawing/2014/main" id="{50027EDB-1D1D-4165-80FC-FDCCD04FF30D}"/>
              </a:ext>
            </a:extLst>
          </p:cNvPr>
          <p:cNvSpPr/>
          <p:nvPr userDrawn="1"/>
        </p:nvSpPr>
        <p:spPr>
          <a:xfrm>
            <a:off x="-1" y="1"/>
            <a:ext cx="4779964" cy="6413064"/>
          </a:xfrm>
          <a:custGeom>
            <a:avLst/>
            <a:gdLst>
              <a:gd name="connsiteX0" fmla="*/ 0 w 4779964"/>
              <a:gd name="connsiteY0" fmla="*/ 0 h 6413064"/>
              <a:gd name="connsiteX1" fmla="*/ 3376101 w 4779964"/>
              <a:gd name="connsiteY1" fmla="*/ 0 h 6413064"/>
              <a:gd name="connsiteX2" fmla="*/ 3478395 w 4779964"/>
              <a:gd name="connsiteY2" fmla="*/ 76494 h 6413064"/>
              <a:gd name="connsiteX3" fmla="*/ 4779964 w 4779964"/>
              <a:gd name="connsiteY3" fmla="*/ 2836412 h 6413064"/>
              <a:gd name="connsiteX4" fmla="*/ 1203312 w 4779964"/>
              <a:gd name="connsiteY4" fmla="*/ 6413064 h 6413064"/>
              <a:gd name="connsiteX5" fmla="*/ 139725 w 4779964"/>
              <a:gd name="connsiteY5" fmla="*/ 6252265 h 6413064"/>
              <a:gd name="connsiteX6" fmla="*/ 0 w 4779964"/>
              <a:gd name="connsiteY6" fmla="*/ 6204987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4" h="6413064">
                <a:moveTo>
                  <a:pt x="0" y="0"/>
                </a:moveTo>
                <a:lnTo>
                  <a:pt x="3376101" y="0"/>
                </a:lnTo>
                <a:lnTo>
                  <a:pt x="3478395" y="76494"/>
                </a:lnTo>
                <a:cubicBezTo>
                  <a:pt x="4273296" y="732504"/>
                  <a:pt x="4779964" y="1725289"/>
                  <a:pt x="4779964" y="2836412"/>
                </a:cubicBezTo>
                <a:cubicBezTo>
                  <a:pt x="4779964" y="4811742"/>
                  <a:pt x="3178642" y="6413064"/>
                  <a:pt x="1203312" y="6413064"/>
                </a:cubicBezTo>
                <a:cubicBezTo>
                  <a:pt x="832938" y="6413064"/>
                  <a:pt x="475712" y="6356768"/>
                  <a:pt x="139725" y="6252265"/>
                </a:cubicBezTo>
                <a:lnTo>
                  <a:pt x="0" y="62049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40" name="Picture Placeholder 39">
            <a:extLst>
              <a:ext uri="{FF2B5EF4-FFF2-40B4-BE49-F238E27FC236}">
                <a16:creationId xmlns:a16="http://schemas.microsoft.com/office/drawing/2014/main" id="{5588DAC9-9605-47F7-AA27-84E30747CFFD}"/>
              </a:ext>
            </a:extLst>
          </p:cNvPr>
          <p:cNvSpPr>
            <a:spLocks noGrp="1"/>
          </p:cNvSpPr>
          <p:nvPr userDrawn="1">
            <p:ph type="pic" sz="quarter" idx="14" hasCustomPrompt="1"/>
          </p:nvPr>
        </p:nvSpPr>
        <p:spPr>
          <a:xfrm>
            <a:off x="-1" y="2"/>
            <a:ext cx="4546212" cy="6179311"/>
          </a:xfrm>
          <a:custGeom>
            <a:avLst/>
            <a:gdLst>
              <a:gd name="connsiteX0" fmla="*/ 0 w 4546212"/>
              <a:gd name="connsiteY0" fmla="*/ 0 h 6179311"/>
              <a:gd name="connsiteX1" fmla="*/ 2966308 w 4546212"/>
              <a:gd name="connsiteY1" fmla="*/ 0 h 6179311"/>
              <a:gd name="connsiteX2" fmla="*/ 3072360 w 4546212"/>
              <a:gd name="connsiteY2" fmla="*/ 64428 h 6179311"/>
              <a:gd name="connsiteX3" fmla="*/ 4546212 w 4546212"/>
              <a:gd name="connsiteY3" fmla="*/ 2836412 h 6179311"/>
              <a:gd name="connsiteX4" fmla="*/ 1203313 w 4546212"/>
              <a:gd name="connsiteY4" fmla="*/ 6179311 h 6179311"/>
              <a:gd name="connsiteX5" fmla="*/ 53912 w 4546212"/>
              <a:gd name="connsiteY5" fmla="*/ 5976465 h 6179311"/>
              <a:gd name="connsiteX6" fmla="*/ 0 w 4546212"/>
              <a:gd name="connsiteY6" fmla="*/ 5955208 h 617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2" h="6179311">
                <a:moveTo>
                  <a:pt x="0" y="0"/>
                </a:moveTo>
                <a:lnTo>
                  <a:pt x="2966308" y="0"/>
                </a:lnTo>
                <a:lnTo>
                  <a:pt x="3072360" y="64428"/>
                </a:lnTo>
                <a:cubicBezTo>
                  <a:pt x="3961577" y="665171"/>
                  <a:pt x="4546212" y="1682517"/>
                  <a:pt x="4546212" y="2836412"/>
                </a:cubicBezTo>
                <a:cubicBezTo>
                  <a:pt x="4546212" y="4682644"/>
                  <a:pt x="3049545" y="6179311"/>
                  <a:pt x="1203313" y="6179311"/>
                </a:cubicBezTo>
                <a:cubicBezTo>
                  <a:pt x="799450" y="6179311"/>
                  <a:pt x="412314" y="6107693"/>
                  <a:pt x="53912" y="5976465"/>
                </a:cubicBezTo>
                <a:lnTo>
                  <a:pt x="0" y="5955208"/>
                </a:lnTo>
                <a:close/>
              </a:path>
            </a:pathLst>
          </a:custGeom>
          <a:pattFill prst="dkUpDiag">
            <a:fgClr>
              <a:schemeClr val="accent3"/>
            </a:fgClr>
            <a:bgClr>
              <a:schemeClr val="accent3">
                <a:lumMod val="75000"/>
              </a:schemeClr>
            </a:bgClr>
          </a:pattFill>
        </p:spPr>
        <p:txBody>
          <a:bodyPr vert="horz" wrap="square" lIns="0" tIns="1097280" rIns="91440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19"/>
            <a:ext cx="6404696"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30" name="Straight Connector 29">
            <a:extLst>
              <a:ext uri="{FF2B5EF4-FFF2-40B4-BE49-F238E27FC236}">
                <a16:creationId xmlns:a16="http://schemas.microsoft.com/office/drawing/2014/main" id="{59FC3108-6645-447A-94B4-5B886047C764}"/>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a:off x="0" y="0"/>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a:off x="0" y="1"/>
            <a:ext cx="12192000" cy="6858000"/>
          </a:xfrm>
          <a:prstGeom prst="rect">
            <a:avLst/>
          </a:prstGeom>
          <a:gradFill>
            <a:gsLst>
              <a:gs pos="0">
                <a:schemeClr val="bg1">
                  <a:alpha val="0"/>
                </a:schemeClr>
              </a:gs>
              <a:gs pos="41500">
                <a:srgbClr val="FFFFFF">
                  <a:alpha val="70000"/>
                </a:srgbClr>
              </a:gs>
              <a:gs pos="83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8" name="Slide Number Placeholder 13">
            <a:extLst>
              <a:ext uri="{FF2B5EF4-FFF2-40B4-BE49-F238E27FC236}">
                <a16:creationId xmlns:a16="http://schemas.microsoft.com/office/drawing/2014/main" id="{CE1FD2D3-33AB-45C8-8460-A53DA1178B54}"/>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9" name="Straight Connector 28">
            <a:extLst>
              <a:ext uri="{FF2B5EF4-FFF2-40B4-BE49-F238E27FC236}">
                <a16:creationId xmlns:a16="http://schemas.microsoft.com/office/drawing/2014/main" id="{985E165C-C0B1-4DBC-9626-FFD61EB2A3C6}"/>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9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922399-8F89-408C-9341-D40CA0241FCA}"/>
              </a:ext>
            </a:extLst>
          </p:cNvPr>
          <p:cNvGrpSpPr/>
          <p:nvPr userDrawn="1"/>
        </p:nvGrpSpPr>
        <p:grpSpPr>
          <a:xfrm flipV="1">
            <a:off x="0" y="2404423"/>
            <a:ext cx="12192000" cy="4453577"/>
            <a:chOff x="0" y="-277094"/>
            <a:chExt cx="12192000" cy="5876838"/>
          </a:xfrm>
          <a:solidFill>
            <a:schemeClr val="bg2">
              <a:alpha val="25000"/>
            </a:schemeClr>
          </a:solidFill>
        </p:grpSpPr>
        <p:sp>
          <p:nvSpPr>
            <p:cNvPr id="5" name="Rectangle 4">
              <a:extLst>
                <a:ext uri="{FF2B5EF4-FFF2-40B4-BE49-F238E27FC236}">
                  <a16:creationId xmlns:a16="http://schemas.microsoft.com/office/drawing/2014/main" id="{15EAD396-D3B3-4625-ACBD-8DCCDF68C02E}"/>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3D2C31EA-DE60-4B04-A0E7-EDD781F8A5ED}"/>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2826666-F495-4F73-9C0B-BC35C12A04E5}"/>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F7154B4-247C-4EA1-8F79-B1AFEA43A0F7}"/>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433A835-6677-412B-8504-280D41A43FC8}"/>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16019585-CD61-4AAA-BCA3-6E510EC9EBFD}"/>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FB1669E-AC4B-4D18-ABA0-2ADB207AEC71}"/>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Rectangle 19">
            <a:extLst>
              <a:ext uri="{FF2B5EF4-FFF2-40B4-BE49-F238E27FC236}">
                <a16:creationId xmlns:a16="http://schemas.microsoft.com/office/drawing/2014/main" id="{7271D27F-F18F-48D4-ABF0-157A76F8D909}"/>
              </a:ext>
            </a:extLst>
          </p:cNvPr>
          <p:cNvSpPr/>
          <p:nvPr userDrawn="1"/>
        </p:nvSpPr>
        <p:spPr>
          <a:xfrm flipV="1">
            <a:off x="0" y="0"/>
            <a:ext cx="12192000" cy="6858000"/>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675D2485-288B-4C04-96B9-2B4A313C8922}"/>
              </a:ext>
            </a:extLst>
          </p:cNvPr>
          <p:cNvSpPr/>
          <p:nvPr/>
        </p:nvSpPr>
        <p:spPr>
          <a:xfrm>
            <a:off x="6493691" y="106341"/>
            <a:ext cx="5641826" cy="5641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21">
            <a:extLst>
              <a:ext uri="{FF2B5EF4-FFF2-40B4-BE49-F238E27FC236}">
                <a16:creationId xmlns:a16="http://schemas.microsoft.com/office/drawing/2014/main" id="{394F1CF1-D3A9-4DFB-9554-856AA539DB29}"/>
              </a:ext>
            </a:extLst>
          </p:cNvPr>
          <p:cNvSpPr>
            <a:spLocks noGrp="1"/>
          </p:cNvSpPr>
          <p:nvPr userDrawn="1">
            <p:ph type="pic" sz="quarter" idx="14" hasCustomPrompt="1"/>
          </p:nvPr>
        </p:nvSpPr>
        <p:spPr>
          <a:xfrm>
            <a:off x="6706226" y="318876"/>
            <a:ext cx="5221224" cy="5221224"/>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userDrawn="1">
            <p:ph type="title" hasCustomPrompt="1"/>
          </p:nvPr>
        </p:nvSpPr>
        <p:spPr>
          <a:xfrm>
            <a:off x="640079" y="504419"/>
            <a:ext cx="5910095" cy="1480711"/>
          </a:xfrm>
        </p:spPr>
        <p:txBody>
          <a:bodyPr vert="horz" lIns="91440" tIns="45720" rIns="91440" bIns="45720" rtlCol="0" anchor="b">
            <a:noAutofit/>
          </a:bodyPr>
          <a:lstStyle>
            <a:lvl1pPr>
              <a:defRPr lang="en-GB" sz="24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19" name="Text Placeholder 18">
            <a:extLst>
              <a:ext uri="{FF2B5EF4-FFF2-40B4-BE49-F238E27FC236}">
                <a16:creationId xmlns:a16="http://schemas.microsoft.com/office/drawing/2014/main" id="{19F3BCA0-0088-459C-B430-8B531ECC563B}"/>
              </a:ext>
            </a:extLst>
          </p:cNvPr>
          <p:cNvSpPr>
            <a:spLocks noGrp="1"/>
          </p:cNvSpPr>
          <p:nvPr userDrawn="1">
            <p:ph type="body" sz="quarter" idx="15"/>
          </p:nvPr>
        </p:nvSpPr>
        <p:spPr>
          <a:xfrm>
            <a:off x="640080"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23" name="Oval 22">
            <a:extLst>
              <a:ext uri="{FF2B5EF4-FFF2-40B4-BE49-F238E27FC236}">
                <a16:creationId xmlns:a16="http://schemas.microsoft.com/office/drawing/2014/main" id="{87852F8E-63AE-43DD-809C-B8606D34592B}"/>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4EA561C2-BA65-46C4-BE8C-1A7497E8844A}"/>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E0C5EDE2-FB09-4A30-A72F-4B587D874737}"/>
              </a:ext>
            </a:extLst>
          </p:cNvPr>
          <p:cNvSpPr>
            <a:spLocks noGrp="1"/>
          </p:cNvSpPr>
          <p:nvPr>
            <p:ph type="body" sz="quarter" idx="16"/>
          </p:nvPr>
        </p:nvSpPr>
        <p:spPr>
          <a:xfrm>
            <a:off x="3727393" y="2526124"/>
            <a:ext cx="2651760" cy="3653188"/>
          </a:xfrm>
        </p:spPr>
        <p:txBody>
          <a:bodyPr vert="horz" lIns="0" tIns="0" rIns="0" bIns="0" rtlCol="0">
            <a:noAutofit/>
          </a:bodyPr>
          <a:lstStyle>
            <a:lvl1pPr>
              <a:lnSpc>
                <a:spcPct val="95000"/>
              </a:lnSpc>
              <a:spcBef>
                <a:spcPts val="600"/>
              </a:spcBef>
              <a:spcAft>
                <a:spcPts val="600"/>
              </a:spcAft>
              <a:defRPr lang="en-US" sz="1400" dirty="0" smtClean="0">
                <a:latin typeface="+mn-lt"/>
                <a:cs typeface="Arial" panose="020B0604020202020204" pitchFamily="34" charset="0"/>
              </a:defRPr>
            </a:lvl1pPr>
          </a:lstStyle>
          <a:p>
            <a:pPr lvl="0">
              <a:spcBef>
                <a:spcPts val="1200"/>
              </a:spcBef>
              <a:spcAft>
                <a:spcPts val="1200"/>
              </a:spcAft>
            </a:pPr>
            <a:r>
              <a:rPr lang="en-US" noProof="0"/>
              <a:t>Click to edit Master text styles</a:t>
            </a:r>
          </a:p>
        </p:txBody>
      </p:sp>
      <p:sp>
        <p:nvSpPr>
          <p:cNvPr id="14" name="Slide Number Placeholder 13">
            <a:extLst>
              <a:ext uri="{FF2B5EF4-FFF2-40B4-BE49-F238E27FC236}">
                <a16:creationId xmlns:a16="http://schemas.microsoft.com/office/drawing/2014/main" id="{7504A362-78AD-4F31-9FCF-66BA2DBDB3E9}"/>
              </a:ext>
            </a:extLst>
          </p:cNvPr>
          <p:cNvSpPr>
            <a:spLocks noGrp="1"/>
          </p:cNvSpPr>
          <p:nvPr>
            <p:ph type="sldNum" sz="quarter" idx="19"/>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22" name="Straight Connector 21">
            <a:extLst>
              <a:ext uri="{FF2B5EF4-FFF2-40B4-BE49-F238E27FC236}">
                <a16:creationId xmlns:a16="http://schemas.microsoft.com/office/drawing/2014/main" id="{7D0E096E-920F-4CEE-BF9A-07CA664FED2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i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
        <p:nvSpPr>
          <p:cNvPr id="17" name="Oval 16">
            <a:extLst>
              <a:ext uri="{FF2B5EF4-FFF2-40B4-BE49-F238E27FC236}">
                <a16:creationId xmlns:a16="http://schemas.microsoft.com/office/drawing/2014/main" id="{811B3AF5-0AF9-445C-9B18-5CED755A048F}"/>
              </a:ext>
            </a:extLst>
          </p:cNvPr>
          <p:cNvSpPr/>
          <p:nvPr/>
        </p:nvSpPr>
        <p:spPr>
          <a:xfrm>
            <a:off x="6511925" y="131762"/>
            <a:ext cx="5416549" cy="5416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1">
            <a:extLst>
              <a:ext uri="{FF2B5EF4-FFF2-40B4-BE49-F238E27FC236}">
                <a16:creationId xmlns:a16="http://schemas.microsoft.com/office/drawing/2014/main" id="{FF97C0E2-E15D-4EB9-9FF8-CB859892B95B}"/>
              </a:ext>
            </a:extLst>
          </p:cNvPr>
          <p:cNvSpPr>
            <a:spLocks noGrp="1"/>
          </p:cNvSpPr>
          <p:nvPr userDrawn="1">
            <p:ph type="pic" sz="quarter" idx="14" hasCustomPrompt="1"/>
          </p:nvPr>
        </p:nvSpPr>
        <p:spPr>
          <a:xfrm>
            <a:off x="6715973" y="335810"/>
            <a:ext cx="5010912" cy="5010912"/>
          </a:xfrm>
          <a:prstGeom prst="ellipse">
            <a:avLst/>
          </a:prstGeom>
          <a:pattFill prst="dkUpDiag">
            <a:fgClr>
              <a:schemeClr val="accent3"/>
            </a:fgClr>
            <a:bgClr>
              <a:schemeClr val="accent3">
                <a:lumMod val="75000"/>
              </a:schemeClr>
            </a:bgClr>
          </a:pattFill>
        </p:spPr>
        <p:txBody>
          <a:bodyPr vert="horz" lIns="91440" tIns="45720" rIns="91440" bIns="45720" rtlCol="0" anchor="t" anchorCtr="1">
            <a:noAutofit/>
          </a:bodyPr>
          <a:lstStyle>
            <a:lvl1pPr>
              <a:defRPr lang="en-GB" sz="16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Tree>
    <p:extLst>
      <p:ext uri="{BB962C8B-B14F-4D97-AF65-F5344CB8AC3E}">
        <p14:creationId xmlns:p14="http://schemas.microsoft.com/office/powerpoint/2010/main" val="190396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75E893-B909-4F92-896C-1901CA75CC67}"/>
              </a:ext>
            </a:extLst>
          </p:cNvPr>
          <p:cNvSpPr/>
          <p:nvPr userDrawn="1"/>
        </p:nvSpPr>
        <p:spPr>
          <a:xfrm>
            <a:off x="0" y="0"/>
            <a:ext cx="12192000" cy="6858000"/>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8" name="Group 7">
            <a:extLst>
              <a:ext uri="{FF2B5EF4-FFF2-40B4-BE49-F238E27FC236}">
                <a16:creationId xmlns:a16="http://schemas.microsoft.com/office/drawing/2014/main" id="{CF112A8F-331B-4802-920C-B687B9108DB9}"/>
              </a:ext>
            </a:extLst>
          </p:cNvPr>
          <p:cNvGrpSpPr/>
          <p:nvPr userDrawn="1"/>
        </p:nvGrpSpPr>
        <p:grpSpPr>
          <a:xfrm>
            <a:off x="0" y="0"/>
            <a:ext cx="12192000" cy="3255962"/>
            <a:chOff x="0" y="1770061"/>
            <a:chExt cx="12192000" cy="3255962"/>
          </a:xfrm>
          <a:solidFill>
            <a:schemeClr val="bg1"/>
          </a:solidFill>
        </p:grpSpPr>
        <p:sp>
          <p:nvSpPr>
            <p:cNvPr id="9" name="Rectangle 8">
              <a:extLst>
                <a:ext uri="{FF2B5EF4-FFF2-40B4-BE49-F238E27FC236}">
                  <a16:creationId xmlns:a16="http://schemas.microsoft.com/office/drawing/2014/main" id="{A7A887D8-B543-4BB8-8D6E-605A1E5C80FD}"/>
                </a:ext>
              </a:extLst>
            </p:cNvPr>
            <p:cNvSpPr/>
            <p:nvPr/>
          </p:nvSpPr>
          <p:spPr>
            <a:xfrm>
              <a:off x="0" y="1770061"/>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CC35E9C-9E03-4FFE-B868-4D04E8E7C1F3}"/>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574E81BF-ADCA-4D13-BE06-476741FE55C0}"/>
                </a:ext>
              </a:extLst>
            </p:cNvPr>
            <p:cNvSpPr/>
            <p:nvPr/>
          </p:nvSpPr>
          <p:spPr>
            <a:xfrm>
              <a:off x="0" y="4449763"/>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063D872D-8369-4426-A311-7F054F9DB5E1}"/>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8C819C9-B789-44A8-9B98-F466EE191F5D}"/>
                </a:ext>
              </a:extLst>
            </p:cNvPr>
            <p:cNvSpPr/>
            <p:nvPr/>
          </p:nvSpPr>
          <p:spPr>
            <a:xfrm>
              <a:off x="0" y="3079750"/>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CBE30369-1DF2-4ABA-B24A-6BFD5F61E22A}"/>
              </a:ext>
            </a:extLst>
          </p:cNvPr>
          <p:cNvSpPr>
            <a:spLocks noGrp="1"/>
          </p:cNvSpPr>
          <p:nvPr userDrawn="1">
            <p:ph type="title" hasCustomPrompt="1"/>
          </p:nvPr>
        </p:nvSpPr>
        <p:spPr>
          <a:xfrm>
            <a:off x="831849" y="3387725"/>
            <a:ext cx="5680075" cy="1700866"/>
          </a:xfrm>
        </p:spPr>
        <p:txBody>
          <a:bodyPr vert="horz" lIns="91440" tIns="45720" rIns="91440" bIns="45720" rtlCol="0" anchor="b">
            <a:noAutofit/>
          </a:bodyPr>
          <a:lstStyle>
            <a:lvl1pPr>
              <a:defRPr lang="en-GB" sz="4600" b="1" spc="-150">
                <a:solidFill>
                  <a:schemeClr val="accent2"/>
                </a:solidFill>
                <a:latin typeface="+mj-lt"/>
              </a:defRPr>
            </a:lvl1pPr>
          </a:lstStyle>
          <a:p>
            <a:pPr marL="0" lvl="0"/>
            <a:r>
              <a:rPr lang="en-US" noProof="0"/>
              <a:t>Section Header</a:t>
            </a:r>
          </a:p>
        </p:txBody>
      </p:sp>
      <p:sp>
        <p:nvSpPr>
          <p:cNvPr id="19" name="Right Triangle 18">
            <a:extLst>
              <a:ext uri="{FF2B5EF4-FFF2-40B4-BE49-F238E27FC236}">
                <a16:creationId xmlns:a16="http://schemas.microsoft.com/office/drawing/2014/main" id="{B2B3AD73-9CBC-4740-A178-7CA91A791E40}"/>
              </a:ext>
            </a:extLst>
          </p:cNvPr>
          <p:cNvSpPr/>
          <p:nvPr userDrawn="1"/>
        </p:nvSpPr>
        <p:spPr>
          <a:xfrm rot="18900000" flipH="1">
            <a:off x="436216" y="4610094"/>
            <a:ext cx="218598" cy="21859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DFD4FDF2-DE4E-4F8D-98CE-1DD90825B0A4}"/>
              </a:ext>
            </a:extLst>
          </p:cNvPr>
          <p:cNvSpPr>
            <a:spLocks noGrp="1"/>
          </p:cNvSpPr>
          <p:nvPr userDrawn="1">
            <p:ph type="body" idx="1" hasCustomPrompt="1"/>
          </p:nvPr>
        </p:nvSpPr>
        <p:spPr>
          <a:xfrm>
            <a:off x="831849" y="5164364"/>
            <a:ext cx="5680075" cy="1078588"/>
          </a:xfrm>
        </p:spPr>
        <p:txBody>
          <a:bodyPr vert="horz" lIns="91440" tIns="45720" rIns="91440" bIns="45720" rtlCol="0">
            <a:noAutofit/>
          </a:bodyPr>
          <a:lstStyle>
            <a:lvl1pPr marL="0" indent="0">
              <a:buNone/>
              <a:defRPr lang="en-US" sz="1600" spc="300" dirty="0">
                <a:latin typeface="+mj-lt"/>
                <a:cs typeface="Arial" panose="020B0604020202020204" pitchFamily="34" charset="0"/>
              </a:defRPr>
            </a:lvl1pPr>
          </a:lstStyle>
          <a:p>
            <a:pPr lvl="0"/>
            <a:r>
              <a:rPr lang="en-US" noProof="0"/>
              <a:t>Subtitle</a:t>
            </a:r>
          </a:p>
        </p:txBody>
      </p:sp>
    </p:spTree>
    <p:extLst>
      <p:ext uri="{BB962C8B-B14F-4D97-AF65-F5344CB8AC3E}">
        <p14:creationId xmlns:p14="http://schemas.microsoft.com/office/powerpoint/2010/main" val="4047620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609FE-43FB-456B-BAF9-6FC670B8764A}"/>
              </a:ext>
            </a:extLst>
          </p:cNvPr>
          <p:cNvSpPr>
            <a:spLocks noGrp="1"/>
          </p:cNvSpPr>
          <p:nvPr>
            <p:ph type="title"/>
          </p:nvPr>
        </p:nvSpPr>
        <p:spPr>
          <a:xfrm>
            <a:off x="640079" y="500492"/>
            <a:ext cx="10980413" cy="1484638"/>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969D659-7B46-41C1-9CA1-5746C1F3377C}"/>
              </a:ext>
            </a:extLst>
          </p:cNvPr>
          <p:cNvSpPr>
            <a:spLocks noGrp="1"/>
          </p:cNvSpPr>
          <p:nvPr>
            <p:ph type="body" idx="1"/>
          </p:nvPr>
        </p:nvSpPr>
        <p:spPr>
          <a:xfrm>
            <a:off x="640079" y="2522197"/>
            <a:ext cx="10980413" cy="3654765"/>
          </a:xfrm>
          <a:prstGeom prst="rect">
            <a:avLst/>
          </a:prstGeom>
        </p:spPr>
        <p:txBody>
          <a:bodyPr vert="horz" lIns="0" tIns="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Oval 7">
            <a:extLst>
              <a:ext uri="{FF2B5EF4-FFF2-40B4-BE49-F238E27FC236}">
                <a16:creationId xmlns:a16="http://schemas.microsoft.com/office/drawing/2014/main" id="{59A1F076-A89C-4CB0-B989-3D0025F57611}"/>
              </a:ext>
            </a:extLst>
          </p:cNvPr>
          <p:cNvSpPr/>
          <p:nvPr userDrawn="1"/>
        </p:nvSpPr>
        <p:spPr>
          <a:xfrm>
            <a:off x="11230815" y="6327865"/>
            <a:ext cx="389686"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B0C3D765-86AA-4427-A0B6-8B18C4317F15}"/>
              </a:ext>
            </a:extLst>
          </p:cNvPr>
          <p:cNvCxnSpPr/>
          <p:nvPr userDrawn="1"/>
        </p:nvCxnSpPr>
        <p:spPr>
          <a:xfrm>
            <a:off x="11107057" y="6294459"/>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13">
            <a:extLst>
              <a:ext uri="{FF2B5EF4-FFF2-40B4-BE49-F238E27FC236}">
                <a16:creationId xmlns:a16="http://schemas.microsoft.com/office/drawing/2014/main" id="{5F01409D-0479-49CD-B8ED-E73E5F96A2E6}"/>
              </a:ext>
            </a:extLst>
          </p:cNvPr>
          <p:cNvSpPr>
            <a:spLocks noGrp="1"/>
          </p:cNvSpPr>
          <p:nvPr>
            <p:ph type="sldNum" sz="quarter" idx="4"/>
          </p:nvPr>
        </p:nvSpPr>
        <p:spPr>
          <a:xfrm>
            <a:off x="11230806" y="6327866"/>
            <a:ext cx="389686" cy="393610"/>
          </a:xfrm>
          <a:prstGeom prst="rect">
            <a:avLst/>
          </a:prstGeom>
        </p:spPr>
        <p:txBody>
          <a:bodyPr lIns="0" rIns="0" anchor="ctr" anchorCtr="1"/>
          <a:lstStyle>
            <a:lvl1pPr algn="ctr">
              <a:defRPr sz="1000">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A216A1F9-49AB-4FE6-BBD0-DD68FF6EB753}"/>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91067"/>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65" r:id="rId3"/>
    <p:sldLayoutId id="2147483666" r:id="rId4"/>
    <p:sldLayoutId id="2147483671" r:id="rId5"/>
    <p:sldLayoutId id="2147483663" r:id="rId6"/>
    <p:sldLayoutId id="2147483664" r:id="rId7"/>
    <p:sldLayoutId id="2147483660" r:id="rId8"/>
    <p:sldLayoutId id="2147483675" r:id="rId9"/>
    <p:sldLayoutId id="2147483661" r:id="rId10"/>
    <p:sldLayoutId id="2147483655" r:id="rId11"/>
    <p:sldLayoutId id="2147483667" r:id="rId12"/>
    <p:sldLayoutId id="2147483670" r:id="rId13"/>
    <p:sldLayoutId id="2147483672" r:id="rId14"/>
    <p:sldLayoutId id="2147483668" r:id="rId15"/>
    <p:sldLayoutId id="2147483669" r:id="rId16"/>
    <p:sldLayoutId id="2147483676" r:id="rId17"/>
    <p:sldLayoutId id="2147483677" r:id="rId18"/>
    <p:sldLayoutId id="2147483679" r:id="rId19"/>
    <p:sldLayoutId id="2147483680" r:id="rId20"/>
    <p:sldLayoutId id="2147483682" r:id="rId21"/>
    <p:sldLayoutId id="2147483683" r:id="rId22"/>
    <p:sldLayoutId id="2147483681" r:id="rId23"/>
  </p:sldLayoutIdLst>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6.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d umbrella">
            <a:extLst>
              <a:ext uri="{FF2B5EF4-FFF2-40B4-BE49-F238E27FC236}">
                <a16:creationId xmlns:a16="http://schemas.microsoft.com/office/drawing/2014/main" id="{30FFF511-4CAB-A64C-A5DD-3E2A8035478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2667000" y="0"/>
            <a:ext cx="6858000" cy="6858000"/>
          </a:xfrm>
        </p:spPr>
      </p:pic>
      <p:sp>
        <p:nvSpPr>
          <p:cNvPr id="29" name="Rectangle: Rounded Corners 28">
            <a:extLst>
              <a:ext uri="{FF2B5EF4-FFF2-40B4-BE49-F238E27FC236}">
                <a16:creationId xmlns:a16="http://schemas.microsoft.com/office/drawing/2014/main" id="{11EF75A3-C09D-4991-B66E-2CADD8AFE1EC}"/>
              </a:ext>
            </a:extLst>
          </p:cNvPr>
          <p:cNvSpPr/>
          <p:nvPr/>
        </p:nvSpPr>
        <p:spPr>
          <a:xfrm>
            <a:off x="4054642" y="666205"/>
            <a:ext cx="4082715" cy="680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bg1"/>
                </a:solidFill>
                <a:effectLst>
                  <a:outerShdw blurRad="38100" dist="38100" dir="2700000" algn="tl">
                    <a:srgbClr val="000000">
                      <a:alpha val="43137"/>
                    </a:srgbClr>
                  </a:outerShdw>
                </a:effectLst>
              </a:rPr>
              <a:t>P O A T</a:t>
            </a:r>
          </a:p>
          <a:p>
            <a:pPr algn="ctr"/>
            <a:r>
              <a:rPr lang="ro-RO" sz="1100" b="1" dirty="0">
                <a:solidFill>
                  <a:schemeClr val="bg1"/>
                </a:solidFill>
                <a:effectLst>
                  <a:outerShdw blurRad="38100" dist="38100" dir="2700000" algn="tl">
                    <a:srgbClr val="000000">
                      <a:alpha val="43137"/>
                    </a:srgbClr>
                  </a:outerShdw>
                </a:effectLst>
              </a:rPr>
              <a:t>Programul Operațional Asistență Tehnică  2014-2020</a:t>
            </a:r>
          </a:p>
        </p:txBody>
      </p:sp>
      <p:sp>
        <p:nvSpPr>
          <p:cNvPr id="13" name="Title 12">
            <a:extLst>
              <a:ext uri="{FF2B5EF4-FFF2-40B4-BE49-F238E27FC236}">
                <a16:creationId xmlns:a16="http://schemas.microsoft.com/office/drawing/2014/main" id="{A1BF7DBB-67AA-4599-B44E-07D280BDFAA5}"/>
              </a:ext>
            </a:extLst>
          </p:cNvPr>
          <p:cNvSpPr>
            <a:spLocks noGrp="1"/>
          </p:cNvSpPr>
          <p:nvPr>
            <p:ph type="ctrTitle"/>
          </p:nvPr>
        </p:nvSpPr>
        <p:spPr>
          <a:xfrm>
            <a:off x="2667000" y="2013284"/>
            <a:ext cx="6858000" cy="2747347"/>
          </a:xfrm>
          <a:effectLst>
            <a:outerShdw blurRad="50800" dist="38100" dir="2700000" algn="tl" rotWithShape="0">
              <a:prstClr val="black">
                <a:alpha val="40000"/>
              </a:prstClr>
            </a:outerShdw>
          </a:effectLst>
        </p:spPr>
        <p:txBody>
          <a:bodyPr/>
          <a:lstStyle/>
          <a:p>
            <a:pPr>
              <a:lnSpc>
                <a:spcPct val="150000"/>
              </a:lnSpc>
              <a:spcBef>
                <a:spcPts val="0"/>
              </a:spcBef>
            </a:pPr>
            <a:r>
              <a:rPr lang="ro-RO" sz="2400" b="1" dirty="0">
                <a:effectLst>
                  <a:outerShdw blurRad="38100" dist="38100" dir="2700000" algn="tl">
                    <a:srgbClr val="000000">
                      <a:alpha val="43137"/>
                    </a:srgbClr>
                  </a:outerShdw>
                </a:effectLst>
                <a:latin typeface="+mn-lt"/>
                <a:ea typeface="+mn-ea"/>
                <a:cs typeface="+mn-cs"/>
              </a:rPr>
              <a:t>Sprijin pentru identificarea, gestionarea </a:t>
            </a:r>
            <a:br>
              <a:rPr lang="en-US" sz="2400" b="1" dirty="0">
                <a:effectLst>
                  <a:outerShdw blurRad="38100" dist="38100" dir="2700000" algn="tl">
                    <a:srgbClr val="000000">
                      <a:alpha val="43137"/>
                    </a:srgbClr>
                  </a:outerShdw>
                </a:effectLst>
                <a:latin typeface="+mn-lt"/>
                <a:ea typeface="+mn-ea"/>
                <a:cs typeface="+mn-cs"/>
              </a:rPr>
            </a:br>
            <a:r>
              <a:rPr lang="ro-RO" sz="2400" b="1" dirty="0">
                <a:effectLst>
                  <a:outerShdw blurRad="38100" dist="38100" dir="2700000" algn="tl">
                    <a:srgbClr val="000000">
                      <a:alpha val="43137"/>
                    </a:srgbClr>
                  </a:outerShdw>
                </a:effectLst>
                <a:latin typeface="+mn-lt"/>
                <a:ea typeface="+mn-ea"/>
                <a:cs typeface="+mn-cs"/>
              </a:rPr>
              <a:t>și implementarea proiectelor </a:t>
            </a:r>
            <a:br>
              <a:rPr lang="ro-RO" sz="2400" b="1" dirty="0">
                <a:effectLst>
                  <a:outerShdw blurRad="38100" dist="38100" dir="2700000" algn="tl">
                    <a:srgbClr val="000000">
                      <a:alpha val="43137"/>
                    </a:srgbClr>
                  </a:outerShdw>
                </a:effectLst>
                <a:latin typeface="+mn-lt"/>
                <a:ea typeface="+mn-ea"/>
                <a:cs typeface="+mn-cs"/>
              </a:rPr>
            </a:br>
            <a:r>
              <a:rPr lang="ro-RO" sz="2400" b="1" dirty="0">
                <a:effectLst>
                  <a:outerShdw blurRad="38100" dist="38100" dir="2700000" algn="tl">
                    <a:srgbClr val="000000">
                      <a:alpha val="43137"/>
                    </a:srgbClr>
                  </a:outerShdw>
                </a:effectLst>
                <a:latin typeface="+mn-lt"/>
                <a:ea typeface="+mn-ea"/>
                <a:cs typeface="+mn-cs"/>
              </a:rPr>
              <a:t>Ministerului Comunicațiilor </a:t>
            </a:r>
            <a:br>
              <a:rPr lang="en-US" sz="2400" b="1" dirty="0">
                <a:effectLst>
                  <a:outerShdw blurRad="38100" dist="38100" dir="2700000" algn="tl">
                    <a:srgbClr val="000000">
                      <a:alpha val="43137"/>
                    </a:srgbClr>
                  </a:outerShdw>
                </a:effectLst>
                <a:latin typeface="+mn-lt"/>
                <a:ea typeface="+mn-ea"/>
                <a:cs typeface="+mn-cs"/>
              </a:rPr>
            </a:br>
            <a:r>
              <a:rPr lang="ro-RO" sz="2400" b="1" dirty="0">
                <a:effectLst>
                  <a:outerShdw blurRad="38100" dist="38100" dir="2700000" algn="tl">
                    <a:srgbClr val="000000">
                      <a:alpha val="43137"/>
                    </a:srgbClr>
                  </a:outerShdw>
                </a:effectLst>
                <a:latin typeface="+mn-lt"/>
                <a:ea typeface="+mn-ea"/>
                <a:cs typeface="+mn-cs"/>
              </a:rPr>
              <a:t>și pentru Societatea Informațională </a:t>
            </a:r>
            <a:br>
              <a:rPr lang="ro-RO" sz="2400" b="1" dirty="0">
                <a:effectLst>
                  <a:outerShdw blurRad="38100" dist="38100" dir="2700000" algn="tl">
                    <a:srgbClr val="000000">
                      <a:alpha val="43137"/>
                    </a:srgbClr>
                  </a:outerShdw>
                </a:effectLst>
                <a:latin typeface="+mn-lt"/>
                <a:ea typeface="+mn-ea"/>
                <a:cs typeface="+mn-cs"/>
              </a:rPr>
            </a:br>
            <a:r>
              <a:rPr lang="ro-RO" sz="2400" b="1" dirty="0">
                <a:effectLst>
                  <a:outerShdw blurRad="38100" dist="38100" dir="2700000" algn="tl">
                    <a:srgbClr val="000000">
                      <a:alpha val="43137"/>
                    </a:srgbClr>
                  </a:outerShdw>
                </a:effectLst>
                <a:latin typeface="+mn-lt"/>
                <a:ea typeface="+mn-ea"/>
                <a:cs typeface="+mn-cs"/>
              </a:rPr>
              <a:t>finanțate în cadrul axei 2 POC 2014-2020</a:t>
            </a:r>
          </a:p>
        </p:txBody>
      </p:sp>
      <p:sp>
        <p:nvSpPr>
          <p:cNvPr id="14" name="Subtitle 13">
            <a:extLst>
              <a:ext uri="{FF2B5EF4-FFF2-40B4-BE49-F238E27FC236}">
                <a16:creationId xmlns:a16="http://schemas.microsoft.com/office/drawing/2014/main" id="{F5E856BA-8A49-437A-AC08-57B28491C5FE}"/>
              </a:ext>
            </a:extLst>
          </p:cNvPr>
          <p:cNvSpPr>
            <a:spLocks noGrp="1"/>
          </p:cNvSpPr>
          <p:nvPr>
            <p:ph type="subTitle" idx="1"/>
          </p:nvPr>
        </p:nvSpPr>
        <p:spPr>
          <a:xfrm>
            <a:off x="3483278" y="5176328"/>
            <a:ext cx="5225444" cy="469980"/>
          </a:xfrm>
        </p:spPr>
        <p:txBody>
          <a:bodyPr/>
          <a:lstStyle/>
          <a:p>
            <a:r>
              <a:rPr lang="ro-RO" sz="1200" dirty="0"/>
              <a:t>    </a:t>
            </a:r>
            <a:r>
              <a:rPr lang="en-US" sz="1200" dirty="0">
                <a:effectLst>
                  <a:outerShdw blurRad="38100" dist="38100" dir="2700000" algn="tl">
                    <a:srgbClr val="000000">
                      <a:alpha val="43137"/>
                    </a:srgbClr>
                  </a:outerShdw>
                </a:effectLst>
                <a:cs typeface="+mn-cs"/>
              </a:rPr>
              <a:t>Proiect co-finanțat din Fondul European de Dezvoltare Regională prin POAT 2014-2020</a:t>
            </a:r>
          </a:p>
        </p:txBody>
      </p:sp>
      <p:sp>
        <p:nvSpPr>
          <p:cNvPr id="15" name="Text Placeholder 14">
            <a:extLst>
              <a:ext uri="{FF2B5EF4-FFF2-40B4-BE49-F238E27FC236}">
                <a16:creationId xmlns:a16="http://schemas.microsoft.com/office/drawing/2014/main" id="{A7ECF636-D45E-4307-9E3A-89A2B5960270}"/>
              </a:ext>
            </a:extLst>
          </p:cNvPr>
          <p:cNvSpPr>
            <a:spLocks noGrp="1"/>
          </p:cNvSpPr>
          <p:nvPr>
            <p:ph type="body" sz="quarter" idx="13"/>
          </p:nvPr>
        </p:nvSpPr>
        <p:spPr>
          <a:xfrm>
            <a:off x="4536866" y="5975668"/>
            <a:ext cx="3526914" cy="552972"/>
          </a:xfrm>
        </p:spPr>
        <p:txBody>
          <a:bodyPr/>
          <a:lstStyle/>
          <a:p>
            <a:pPr algn="ctr"/>
            <a:r>
              <a:rPr lang="ro-RO" b="1" i="1" dirty="0">
                <a:effectLst>
                  <a:outerShdw blurRad="38100" dist="38100" dir="2700000" algn="tl">
                    <a:srgbClr val="000000">
                      <a:alpha val="43137"/>
                    </a:srgbClr>
                  </a:outerShdw>
                </a:effectLst>
                <a:cs typeface="+mn-cs"/>
              </a:rPr>
              <a:t>București, </a:t>
            </a:r>
            <a:endParaRPr lang="en-US" b="1" i="1" dirty="0">
              <a:effectLst>
                <a:outerShdw blurRad="38100" dist="38100" dir="2700000" algn="tl">
                  <a:srgbClr val="000000">
                    <a:alpha val="43137"/>
                  </a:srgbClr>
                </a:outerShdw>
              </a:effectLst>
              <a:cs typeface="+mn-cs"/>
            </a:endParaRPr>
          </a:p>
          <a:p>
            <a:pPr algn="ctr"/>
            <a:r>
              <a:rPr lang="ro-RO" b="1" i="1" dirty="0">
                <a:effectLst>
                  <a:outerShdw blurRad="38100" dist="38100" dir="2700000" algn="tl">
                    <a:srgbClr val="000000">
                      <a:alpha val="43137"/>
                    </a:srgbClr>
                  </a:outerShdw>
                </a:effectLst>
                <a:cs typeface="+mn-cs"/>
              </a:rPr>
              <a:t>25 Martie 2021</a:t>
            </a:r>
            <a:endParaRPr lang="en-US" b="1" i="1" dirty="0">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val="290619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a:xfrm>
            <a:off x="640079" y="504419"/>
            <a:ext cx="5910095" cy="486181"/>
          </a:xfrm>
        </p:spPr>
        <p:txBody>
          <a:bodyPr/>
          <a:lstStyle/>
          <a:p>
            <a:r>
              <a:rPr lang="ro-RO" dirty="0"/>
              <a:t>8 PROIECTE ELABORATE și FINANȚATE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60861" y="1095375"/>
            <a:ext cx="2955975" cy="5142552"/>
          </a:xfrm>
        </p:spPr>
        <p:txBody>
          <a:bodyPr/>
          <a:lstStyle/>
          <a:p>
            <a:pPr marL="0" indent="0" algn="ctr">
              <a:buNone/>
            </a:pPr>
            <a:r>
              <a:rPr lang="ro-RO" sz="2400" b="1" dirty="0">
                <a:solidFill>
                  <a:srgbClr val="462340"/>
                </a:solidFill>
              </a:rPr>
              <a:t>PSCID</a:t>
            </a:r>
          </a:p>
          <a:p>
            <a:pPr marL="0" indent="0">
              <a:lnSpc>
                <a:spcPct val="135000"/>
              </a:lnSpc>
              <a:buNone/>
            </a:pPr>
            <a:r>
              <a:rPr lang="ro-RO" b="1" dirty="0">
                <a:solidFill>
                  <a:srgbClr val="462340"/>
                </a:solidFill>
              </a:rPr>
              <a:t>Beneficiar: ADR</a:t>
            </a:r>
          </a:p>
          <a:p>
            <a:pPr marL="0" indent="0">
              <a:lnSpc>
                <a:spcPct val="115000"/>
              </a:lnSpc>
              <a:buNone/>
            </a:pPr>
            <a:endParaRPr lang="ro-RO" b="1" dirty="0">
              <a:solidFill>
                <a:srgbClr val="462340"/>
              </a:solidFill>
            </a:endParaRPr>
          </a:p>
          <a:p>
            <a:pPr marL="0" indent="0">
              <a:lnSpc>
                <a:spcPct val="115000"/>
              </a:lnSpc>
              <a:buNone/>
            </a:pPr>
            <a:r>
              <a:rPr lang="ro-RO" b="1" dirty="0">
                <a:solidFill>
                  <a:srgbClr val="462340"/>
                </a:solidFill>
              </a:rPr>
              <a:t>Obiectiv: </a:t>
            </a:r>
            <a:r>
              <a:rPr lang="ro-RO" dirty="0"/>
              <a:t>Îmbunătățirea și automatizarea modalității de acces a serviciilor electronice guvernamentale de către cetățeni și asigurarea identității electronice unice ale fiecărui cetățean care utilizează servicii electronice de </a:t>
            </a:r>
            <a:r>
              <a:rPr lang="ro-RO" dirty="0" err="1"/>
              <a:t>eGuvernare</a:t>
            </a:r>
            <a:endParaRPr lang="ro-RO" dirty="0"/>
          </a:p>
          <a:p>
            <a:pPr marL="0" indent="0">
              <a:lnSpc>
                <a:spcPct val="135000"/>
              </a:lnSpc>
              <a:buNone/>
            </a:pPr>
            <a:endParaRPr lang="ro-RO" b="1" dirty="0">
              <a:solidFill>
                <a:srgbClr val="462340"/>
              </a:solidFill>
            </a:endParaRPr>
          </a:p>
          <a:p>
            <a:pPr marL="0" indent="0">
              <a:lnSpc>
                <a:spcPct val="135000"/>
              </a:lnSpc>
              <a:buNone/>
            </a:pPr>
            <a:r>
              <a:rPr lang="ro-RO" b="1" dirty="0">
                <a:solidFill>
                  <a:srgbClr val="462340"/>
                </a:solidFill>
              </a:rPr>
              <a:t>Valoare: 99.939.410 lei</a:t>
            </a:r>
          </a:p>
          <a:p>
            <a:pPr marL="0" indent="0" algn="ctr">
              <a:buNone/>
            </a:pPr>
            <a:endParaRPr lang="en-US" sz="2400"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552093" y="1095375"/>
            <a:ext cx="3075004" cy="4952052"/>
          </a:xfrm>
        </p:spPr>
        <p:txBody>
          <a:bodyPr>
            <a:noAutofit/>
          </a:bodyPr>
          <a:lstStyle/>
          <a:p>
            <a:pPr marL="0" indent="0" algn="ctr">
              <a:buNone/>
            </a:pPr>
            <a:r>
              <a:rPr lang="ro-RO" sz="2400" b="1" dirty="0">
                <a:solidFill>
                  <a:srgbClr val="462340"/>
                </a:solidFill>
              </a:rPr>
              <a:t>RegInterMed</a:t>
            </a:r>
          </a:p>
          <a:p>
            <a:pPr marL="0" indent="0">
              <a:lnSpc>
                <a:spcPct val="115000"/>
              </a:lnSpc>
              <a:buNone/>
            </a:pPr>
            <a:r>
              <a:rPr lang="ro-RO" b="1" dirty="0">
                <a:solidFill>
                  <a:srgbClr val="462340"/>
                </a:solidFill>
              </a:rPr>
              <a:t>Beneficiar: Ministerul Sănătății</a:t>
            </a:r>
          </a:p>
          <a:p>
            <a:pPr marL="0" indent="0">
              <a:lnSpc>
                <a:spcPct val="115000"/>
              </a:lnSpc>
              <a:buNone/>
            </a:pPr>
            <a:r>
              <a:rPr lang="ro-RO" b="1" dirty="0">
                <a:solidFill>
                  <a:srgbClr val="462340"/>
                </a:solidFill>
              </a:rPr>
              <a:t>Partener: ADR</a:t>
            </a:r>
          </a:p>
          <a:p>
            <a:pPr marL="0" indent="0">
              <a:lnSpc>
                <a:spcPct val="115000"/>
              </a:lnSpc>
              <a:buNone/>
            </a:pPr>
            <a:r>
              <a:rPr lang="ro-RO" b="1" dirty="0">
                <a:solidFill>
                  <a:srgbClr val="462340"/>
                </a:solidFill>
              </a:rPr>
              <a:t>Obiectiv: </a:t>
            </a:r>
            <a:r>
              <a:rPr lang="ro-RO" dirty="0">
                <a:solidFill>
                  <a:srgbClr val="462340"/>
                </a:solidFill>
              </a:rPr>
              <a:t>Eficientizarea sistemului de sănătate prin </a:t>
            </a:r>
            <a:r>
              <a:rPr lang="pt-BR" dirty="0">
                <a:solidFill>
                  <a:srgbClr val="462340"/>
                </a:solidFill>
              </a:rPr>
              <a:t>dezvoltarea și consolidarea de sisteme informatice ale depozitelor de date, de monitorizare, documentare și suport al proceselor de decizie</a:t>
            </a:r>
            <a:endParaRPr lang="en-US" dirty="0">
              <a:solidFill>
                <a:srgbClr val="462340"/>
              </a:solidFill>
            </a:endParaRPr>
          </a:p>
          <a:p>
            <a:pPr marL="0" indent="0">
              <a:lnSpc>
                <a:spcPct val="115000"/>
              </a:lnSpc>
              <a:buNone/>
            </a:pPr>
            <a:endParaRPr lang="ro-RO" b="1" dirty="0">
              <a:solidFill>
                <a:srgbClr val="462340"/>
              </a:solidFill>
            </a:endParaRPr>
          </a:p>
          <a:p>
            <a:pPr marL="0" indent="0">
              <a:lnSpc>
                <a:spcPct val="115000"/>
              </a:lnSpc>
              <a:buNone/>
            </a:pPr>
            <a:endParaRPr lang="ro-RO" sz="2800" b="1" dirty="0">
              <a:solidFill>
                <a:srgbClr val="462340"/>
              </a:solidFill>
            </a:endParaRPr>
          </a:p>
          <a:p>
            <a:pPr marL="0" indent="0">
              <a:lnSpc>
                <a:spcPct val="115000"/>
              </a:lnSpc>
              <a:buNone/>
            </a:pPr>
            <a:r>
              <a:rPr lang="ro-RO" b="1" dirty="0">
                <a:solidFill>
                  <a:srgbClr val="462340"/>
                </a:solidFill>
              </a:rPr>
              <a:t>Valoare: 67.591.876 lei</a:t>
            </a:r>
          </a:p>
          <a:p>
            <a:pPr marL="0" indent="0" algn="ctr">
              <a:buNone/>
            </a:pPr>
            <a:endParaRPr lang="en-US"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627096" y="275374"/>
            <a:ext cx="5221224" cy="5221224"/>
          </a:xfrm>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10</a:t>
            </a:fld>
            <a:endParaRPr lang="en-US" dirty="0"/>
          </a:p>
        </p:txBody>
      </p:sp>
    </p:spTree>
    <p:extLst>
      <p:ext uri="{BB962C8B-B14F-4D97-AF65-F5344CB8AC3E}">
        <p14:creationId xmlns:p14="http://schemas.microsoft.com/office/powerpoint/2010/main" val="165667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amond(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amond(in)">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amond(in)">
                                      <p:cBhvr>
                                        <p:cTn id="17" dur="20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amond(in)">
                                      <p:cBhvr>
                                        <p:cTn id="22" dur="20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amond(in)">
                                      <p:cBhvr>
                                        <p:cTn id="27" dur="20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5 PROIECTE ELABORATE și APROBATE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79" y="2162908"/>
            <a:ext cx="2982351" cy="4016404"/>
          </a:xfrm>
        </p:spPr>
        <p:txBody>
          <a:bodyPr/>
          <a:lstStyle/>
          <a:p>
            <a:pPr marL="0" indent="0" algn="ctr">
              <a:buNone/>
            </a:pPr>
            <a:r>
              <a:rPr lang="ro-RO" sz="2000" b="1" dirty="0">
                <a:solidFill>
                  <a:srgbClr val="462340"/>
                </a:solidFill>
              </a:rPr>
              <a:t>HUB SERVICII MMPS</a:t>
            </a:r>
          </a:p>
          <a:p>
            <a:pPr marL="0" indent="0">
              <a:buNone/>
            </a:pPr>
            <a:r>
              <a:rPr lang="ro-RO" sz="1200" b="1" dirty="0">
                <a:solidFill>
                  <a:srgbClr val="462340"/>
                </a:solidFill>
              </a:rPr>
              <a:t>Beneficiar</a:t>
            </a:r>
            <a:r>
              <a:rPr lang="ro-RO" sz="1000" b="1" dirty="0">
                <a:solidFill>
                  <a:srgbClr val="462340"/>
                </a:solidFill>
              </a:rPr>
              <a:t>:</a:t>
            </a:r>
            <a:r>
              <a:rPr lang="ro-RO" sz="2400" b="1" dirty="0">
                <a:solidFill>
                  <a:srgbClr val="462340"/>
                </a:solidFill>
              </a:rPr>
              <a:t> </a:t>
            </a:r>
            <a:r>
              <a:rPr lang="ro-RO" sz="1600" b="1" dirty="0">
                <a:solidFill>
                  <a:srgbClr val="462340"/>
                </a:solidFill>
              </a:rPr>
              <a:t>MMPS</a:t>
            </a:r>
          </a:p>
          <a:p>
            <a:pPr marL="0" indent="0">
              <a:buNone/>
            </a:pPr>
            <a:r>
              <a:rPr lang="ro-RO" b="1" dirty="0">
                <a:solidFill>
                  <a:srgbClr val="462340"/>
                </a:solidFill>
              </a:rPr>
              <a:t>Parteneri</a:t>
            </a:r>
            <a:r>
              <a:rPr lang="ro-RO" sz="1000" b="1" dirty="0">
                <a:solidFill>
                  <a:srgbClr val="462340"/>
                </a:solidFill>
              </a:rPr>
              <a:t>:</a:t>
            </a:r>
            <a:r>
              <a:rPr lang="ro-RO" sz="2400" b="1" dirty="0">
                <a:solidFill>
                  <a:srgbClr val="462340"/>
                </a:solidFill>
              </a:rPr>
              <a:t> </a:t>
            </a:r>
            <a:r>
              <a:rPr lang="ro-RO" sz="1600" b="1" dirty="0">
                <a:solidFill>
                  <a:srgbClr val="462340"/>
                </a:solidFill>
              </a:rPr>
              <a:t>ANPIS</a:t>
            </a:r>
            <a:r>
              <a:rPr lang="ro-RO" sz="2400" b="1" dirty="0">
                <a:solidFill>
                  <a:srgbClr val="462340"/>
                </a:solidFill>
              </a:rPr>
              <a:t> </a:t>
            </a:r>
            <a:r>
              <a:rPr lang="ro-RO" sz="1600" b="1" dirty="0">
                <a:solidFill>
                  <a:srgbClr val="462340"/>
                </a:solidFill>
              </a:rPr>
              <a:t>și ADR</a:t>
            </a:r>
          </a:p>
          <a:p>
            <a:pPr marL="0" indent="0">
              <a:buNone/>
            </a:pPr>
            <a:r>
              <a:rPr lang="ro-RO" b="1" dirty="0">
                <a:solidFill>
                  <a:srgbClr val="462340"/>
                </a:solidFill>
              </a:rPr>
              <a:t>Obiectiv</a:t>
            </a:r>
            <a:r>
              <a:rPr lang="ro-RO" sz="1000" b="1" dirty="0">
                <a:solidFill>
                  <a:srgbClr val="462340"/>
                </a:solidFill>
              </a:rPr>
              <a:t>:</a:t>
            </a:r>
            <a:r>
              <a:rPr lang="ro-RO" sz="2400" b="1" dirty="0">
                <a:solidFill>
                  <a:srgbClr val="462340"/>
                </a:solidFill>
              </a:rPr>
              <a:t> </a:t>
            </a:r>
            <a:r>
              <a:rPr lang="ro-RO" dirty="0">
                <a:solidFill>
                  <a:srgbClr val="462340"/>
                </a:solidFill>
              </a:rPr>
              <a:t>Furnizarea serviciilor publice electronice aferente evenimentelor de viață din domeniul muncii, familiei și protecției sociale și aducerea acestora la nivelul minim 4 de sofisticare, conform SNADR 2020</a:t>
            </a:r>
          </a:p>
          <a:p>
            <a:pPr marL="0" indent="0">
              <a:lnSpc>
                <a:spcPct val="115000"/>
              </a:lnSpc>
              <a:buNone/>
            </a:pPr>
            <a:endParaRPr lang="ro-RO" b="1" dirty="0">
              <a:solidFill>
                <a:srgbClr val="462340"/>
              </a:solidFill>
            </a:endParaRPr>
          </a:p>
          <a:p>
            <a:pPr marL="0" indent="0">
              <a:lnSpc>
                <a:spcPct val="115000"/>
              </a:lnSpc>
              <a:buNone/>
            </a:pPr>
            <a:endParaRPr lang="ro-RO" b="1" dirty="0">
              <a:solidFill>
                <a:srgbClr val="462340"/>
              </a:solidFill>
            </a:endParaRPr>
          </a:p>
          <a:p>
            <a:pPr marL="0" indent="0">
              <a:lnSpc>
                <a:spcPct val="115000"/>
              </a:lnSpc>
              <a:buNone/>
            </a:pPr>
            <a:r>
              <a:rPr lang="ro-RO" b="1" dirty="0">
                <a:solidFill>
                  <a:srgbClr val="462340"/>
                </a:solidFill>
              </a:rPr>
              <a:t>Valoare: 133.136.680 lei</a:t>
            </a:r>
          </a:p>
          <a:p>
            <a:pPr marL="0" indent="0" algn="ctr">
              <a:buNone/>
            </a:pPr>
            <a:endParaRPr lang="en-US" sz="2400"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727392" y="2101361"/>
            <a:ext cx="3192153" cy="4167553"/>
          </a:xfrm>
        </p:spPr>
        <p:txBody>
          <a:bodyPr/>
          <a:lstStyle/>
          <a:p>
            <a:pPr marL="0" indent="0" algn="ctr">
              <a:buNone/>
            </a:pPr>
            <a:r>
              <a:rPr lang="ro-RO" sz="2400" b="1" dirty="0">
                <a:solidFill>
                  <a:srgbClr val="462340"/>
                </a:solidFill>
              </a:rPr>
              <a:t>ATI</a:t>
            </a:r>
          </a:p>
          <a:p>
            <a:pPr marL="0" lvl="0" indent="0">
              <a:lnSpc>
                <a:spcPct val="115000"/>
              </a:lnSpc>
              <a:buNone/>
            </a:pPr>
            <a:r>
              <a:rPr lang="ro-RO" sz="1200" b="1" dirty="0">
                <a:solidFill>
                  <a:srgbClr val="462340"/>
                </a:solidFill>
              </a:rPr>
              <a:t>Beneficiar</a:t>
            </a:r>
            <a:r>
              <a:rPr lang="ro-RO" sz="1000" b="1" dirty="0">
                <a:solidFill>
                  <a:srgbClr val="462340"/>
                </a:solidFill>
              </a:rPr>
              <a:t>: </a:t>
            </a:r>
            <a:r>
              <a:rPr lang="ro-RO" sz="1600" b="1" dirty="0">
                <a:solidFill>
                  <a:srgbClr val="462340"/>
                </a:solidFill>
              </a:rPr>
              <a:t>Ministerul Sănătății</a:t>
            </a:r>
            <a:endParaRPr lang="ro-RO" sz="1000" b="1" dirty="0">
              <a:solidFill>
                <a:srgbClr val="462340"/>
              </a:solidFill>
            </a:endParaRPr>
          </a:p>
          <a:p>
            <a:pPr marL="0" lvl="0" indent="0">
              <a:lnSpc>
                <a:spcPct val="115000"/>
              </a:lnSpc>
              <a:buNone/>
            </a:pPr>
            <a:r>
              <a:rPr lang="ro-RO" b="1" dirty="0">
                <a:solidFill>
                  <a:srgbClr val="462340"/>
                </a:solidFill>
              </a:rPr>
              <a:t>Partener: ADR</a:t>
            </a:r>
            <a:endParaRPr lang="ro-RO" sz="1000" b="1" dirty="0">
              <a:solidFill>
                <a:srgbClr val="462340"/>
              </a:solidFill>
            </a:endParaRPr>
          </a:p>
          <a:p>
            <a:pPr marL="0" indent="0">
              <a:lnSpc>
                <a:spcPct val="115000"/>
              </a:lnSpc>
              <a:buNone/>
            </a:pPr>
            <a:r>
              <a:rPr lang="ro-RO" b="1" dirty="0">
                <a:solidFill>
                  <a:srgbClr val="462340"/>
                </a:solidFill>
              </a:rPr>
              <a:t>Obiectiv</a:t>
            </a:r>
            <a:r>
              <a:rPr lang="ro-RO" sz="1000" b="1" dirty="0">
                <a:solidFill>
                  <a:srgbClr val="462340"/>
                </a:solidFill>
              </a:rPr>
              <a:t>: </a:t>
            </a:r>
            <a:r>
              <a:rPr lang="ro-RO" dirty="0">
                <a:solidFill>
                  <a:srgbClr val="462340"/>
                </a:solidFill>
              </a:rPr>
              <a:t>C</a:t>
            </a:r>
            <a:r>
              <a:rPr lang="ro-RO" dirty="0"/>
              <a:t>reșterea utilizării TIC în comunicarea directă între Ministerul Sănătății și cele mai importante 18 spitale de adulți și pediatrie din România (spitale de urgență și centre regionale) prin implementarea unui sistem informatic modern de monitorizare, documentare, schimb de date medicale în situații de urgență</a:t>
            </a:r>
            <a:endParaRPr lang="ro-RO" b="1" dirty="0">
              <a:solidFill>
                <a:srgbClr val="462340"/>
              </a:solidFill>
            </a:endParaRPr>
          </a:p>
          <a:p>
            <a:pPr marL="0" lvl="0" indent="0">
              <a:lnSpc>
                <a:spcPct val="115000"/>
              </a:lnSpc>
              <a:buNone/>
            </a:pPr>
            <a:r>
              <a:rPr lang="ro-RO" b="1" dirty="0">
                <a:solidFill>
                  <a:srgbClr val="462340"/>
                </a:solidFill>
              </a:rPr>
              <a:t>Valoare: </a:t>
            </a:r>
            <a:r>
              <a:rPr lang="en-US" b="1" dirty="0">
                <a:solidFill>
                  <a:srgbClr val="462340"/>
                </a:solidFill>
              </a:rPr>
              <a:t>132</a:t>
            </a:r>
            <a:r>
              <a:rPr lang="ro-RO" b="1" dirty="0">
                <a:solidFill>
                  <a:srgbClr val="462340"/>
                </a:solidFill>
              </a:rPr>
              <a:t>.</a:t>
            </a:r>
            <a:r>
              <a:rPr lang="en-US" b="1" dirty="0">
                <a:solidFill>
                  <a:srgbClr val="462340"/>
                </a:solidFill>
              </a:rPr>
              <a:t>549</a:t>
            </a:r>
            <a:r>
              <a:rPr lang="ro-RO" b="1" dirty="0">
                <a:solidFill>
                  <a:srgbClr val="462340"/>
                </a:solidFill>
              </a:rPr>
              <a:t>.</a:t>
            </a:r>
            <a:r>
              <a:rPr lang="en-US" b="1" dirty="0">
                <a:solidFill>
                  <a:srgbClr val="462340"/>
                </a:solidFill>
              </a:rPr>
              <a:t>45</a:t>
            </a:r>
            <a:r>
              <a:rPr lang="ro-RO" b="1" dirty="0">
                <a:solidFill>
                  <a:srgbClr val="462340"/>
                </a:solidFill>
              </a:rPr>
              <a:t>9 lei</a:t>
            </a:r>
          </a:p>
          <a:p>
            <a:pPr marL="0" indent="0" algn="ctr">
              <a:buNone/>
            </a:pPr>
            <a:endParaRPr lang="en-US" sz="24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11</a:t>
            </a:fld>
            <a:endParaRPr lang="en-US" dirty="0"/>
          </a:p>
        </p:txBody>
      </p:sp>
    </p:spTree>
    <p:extLst>
      <p:ext uri="{BB962C8B-B14F-4D97-AF65-F5344CB8AC3E}">
        <p14:creationId xmlns:p14="http://schemas.microsoft.com/office/powerpoint/2010/main" val="40255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amond(in)">
                                      <p:cBhvr>
                                        <p:cTn id="17" dur="2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amond(in)">
                                      <p:cBhvr>
                                        <p:cTn id="22" dur="20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diamond(in)">
                                      <p:cBhvr>
                                        <p:cTn id="27" dur="2000"/>
                                        <p:tgtEl>
                                          <p:spTgt spid="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diamond(in)">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diamond(in)">
                                      <p:cBhvr>
                                        <p:cTn id="37" dur="20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diamond(in)">
                                      <p:cBhvr>
                                        <p:cTn id="42" dur="20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diamond(in)">
                                      <p:cBhvr>
                                        <p:cTn id="47" dur="20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0">
                                            <p:txEl>
                                              <p:pRg st="4" end="4"/>
                                            </p:txEl>
                                          </p:spTgt>
                                        </p:tgtEl>
                                        <p:attrNameLst>
                                          <p:attrName>style.visibility</p:attrName>
                                        </p:attrNameLst>
                                      </p:cBhvr>
                                      <p:to>
                                        <p:strVal val="visible"/>
                                      </p:to>
                                    </p:set>
                                    <p:animEffect transition="in" filter="diamond(in)">
                                      <p:cBhvr>
                                        <p:cTn id="52"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5 PROIECTE ELABORATE și APROBATE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79" y="2101362"/>
            <a:ext cx="2731771" cy="4077950"/>
          </a:xfrm>
        </p:spPr>
        <p:txBody>
          <a:bodyPr>
            <a:normAutofit/>
          </a:bodyPr>
          <a:lstStyle/>
          <a:p>
            <a:pPr marL="0" indent="0" algn="ctr">
              <a:buNone/>
            </a:pPr>
            <a:r>
              <a:rPr lang="ro-RO" sz="1600" b="1" dirty="0">
                <a:solidFill>
                  <a:srgbClr val="462340"/>
                </a:solidFill>
              </a:rPr>
              <a:t>«POC_CYBER_2021»</a:t>
            </a:r>
          </a:p>
          <a:p>
            <a:pPr marL="0" indent="0">
              <a:lnSpc>
                <a:spcPct val="135000"/>
              </a:lnSpc>
              <a:buNone/>
            </a:pPr>
            <a:r>
              <a:rPr lang="ro-RO" sz="1500" b="1" dirty="0">
                <a:solidFill>
                  <a:srgbClr val="462340"/>
                </a:solidFill>
              </a:rPr>
              <a:t>Beneficiar: SPP</a:t>
            </a:r>
          </a:p>
          <a:p>
            <a:pPr marL="0" indent="0">
              <a:buNone/>
            </a:pPr>
            <a:r>
              <a:rPr lang="ro-RO" b="1" dirty="0">
                <a:solidFill>
                  <a:srgbClr val="462340"/>
                </a:solidFill>
              </a:rPr>
              <a:t>Obiectiv: </a:t>
            </a:r>
            <a:r>
              <a:rPr lang="ro-RO" dirty="0"/>
              <a:t>Obiectivul principal al proiectului este de consolidare a  capabilităților de prevenire, identificare, analiză și reacție la incidentele cibernetice, la nivelul Serviciului de Protecție și Pază. </a:t>
            </a:r>
            <a:endParaRPr lang="en-US" dirty="0"/>
          </a:p>
          <a:p>
            <a:pPr marL="0" indent="0">
              <a:lnSpc>
                <a:spcPct val="135000"/>
              </a:lnSpc>
              <a:buNone/>
            </a:pPr>
            <a:endParaRPr lang="ro-RO" sz="1600" b="1" dirty="0">
              <a:solidFill>
                <a:srgbClr val="462340"/>
              </a:solidFill>
            </a:endParaRPr>
          </a:p>
          <a:p>
            <a:pPr marL="0" indent="0">
              <a:lnSpc>
                <a:spcPct val="135000"/>
              </a:lnSpc>
              <a:buNone/>
            </a:pPr>
            <a:endParaRPr lang="ro-RO" sz="900" b="1" dirty="0">
              <a:solidFill>
                <a:srgbClr val="462340"/>
              </a:solidFill>
            </a:endParaRPr>
          </a:p>
          <a:p>
            <a:pPr marL="0" indent="0">
              <a:lnSpc>
                <a:spcPct val="135000"/>
              </a:lnSpc>
              <a:buNone/>
            </a:pPr>
            <a:endParaRPr lang="ro-RO" b="1" dirty="0">
              <a:solidFill>
                <a:srgbClr val="462340"/>
              </a:solidFill>
            </a:endParaRPr>
          </a:p>
          <a:p>
            <a:pPr marL="0" indent="0">
              <a:lnSpc>
                <a:spcPct val="135000"/>
              </a:lnSpc>
              <a:buNone/>
            </a:pPr>
            <a:r>
              <a:rPr lang="ro-RO" b="1" dirty="0">
                <a:solidFill>
                  <a:srgbClr val="462340"/>
                </a:solidFill>
              </a:rPr>
              <a:t>Valoare: 54.794.091 lei</a:t>
            </a:r>
          </a:p>
          <a:p>
            <a:pPr marL="0" indent="0" algn="ctr">
              <a:buNone/>
            </a:pPr>
            <a:endParaRPr lang="en-US" sz="2400"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371850" y="2101362"/>
            <a:ext cx="3363059" cy="4062046"/>
          </a:xfrm>
        </p:spPr>
        <p:txBody>
          <a:bodyPr/>
          <a:lstStyle/>
          <a:p>
            <a:pPr marL="0" indent="0" algn="ctr">
              <a:buNone/>
            </a:pPr>
            <a:r>
              <a:rPr lang="ro-RO" sz="1600" b="1" dirty="0"/>
              <a:t>Sistem informatic de tip Big Data</a:t>
            </a:r>
          </a:p>
          <a:p>
            <a:pPr marL="0" indent="0">
              <a:buNone/>
            </a:pPr>
            <a:r>
              <a:rPr lang="ro-RO" b="1" dirty="0">
                <a:solidFill>
                  <a:srgbClr val="462340"/>
                </a:solidFill>
              </a:rPr>
              <a:t>Beneficiar: CNA</a:t>
            </a:r>
          </a:p>
          <a:p>
            <a:pPr marL="0" indent="0">
              <a:buNone/>
            </a:pPr>
            <a:r>
              <a:rPr lang="ro-RO" b="1" dirty="0">
                <a:solidFill>
                  <a:srgbClr val="462340"/>
                </a:solidFill>
              </a:rPr>
              <a:t>Obiectiv</a:t>
            </a:r>
            <a:r>
              <a:rPr lang="ro-RO" sz="1000" b="1" dirty="0">
                <a:solidFill>
                  <a:srgbClr val="462340"/>
                </a:solidFill>
              </a:rPr>
              <a:t>: </a:t>
            </a:r>
            <a:r>
              <a:rPr lang="ro-RO" dirty="0"/>
              <a:t>Asigurarea creşterii eficienţei serviciilor publice ale CNA, prin optimizarea activităţilor de monitorizare, control şi licenţiere și implementarea unui sistem de tip Big Data care va oferi informații relevante necesare fundamentării politicilor și strategiilor instituționale care să asigure unicei autorităţi de reglementare în domeniul audiovizualului alinierea la standardele europene ale Agendei Digitale.</a:t>
            </a:r>
            <a:endParaRPr lang="ro-RO" b="1" dirty="0">
              <a:solidFill>
                <a:srgbClr val="462340"/>
              </a:solidFill>
            </a:endParaRPr>
          </a:p>
          <a:p>
            <a:pPr marL="0" lvl="0" indent="0">
              <a:lnSpc>
                <a:spcPct val="115000"/>
              </a:lnSpc>
              <a:buNone/>
            </a:pPr>
            <a:endParaRPr lang="ro-RO" b="1" dirty="0">
              <a:solidFill>
                <a:srgbClr val="462340"/>
              </a:solidFill>
            </a:endParaRPr>
          </a:p>
          <a:p>
            <a:pPr marL="0" lvl="0" indent="0">
              <a:lnSpc>
                <a:spcPct val="115000"/>
              </a:lnSpc>
              <a:buNone/>
            </a:pPr>
            <a:r>
              <a:rPr lang="ro-RO" b="1" dirty="0">
                <a:solidFill>
                  <a:srgbClr val="462340"/>
                </a:solidFill>
              </a:rPr>
              <a:t>Valoare: 41.751.850,00 lei</a:t>
            </a:r>
          </a:p>
          <a:p>
            <a:pPr marL="0" indent="0" algn="ctr">
              <a:buNone/>
            </a:pPr>
            <a:endParaRPr lang="en-US" sz="24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12</a:t>
            </a:fld>
            <a:endParaRPr lang="en-US" dirty="0"/>
          </a:p>
        </p:txBody>
      </p:sp>
    </p:spTree>
    <p:extLst>
      <p:ext uri="{BB962C8B-B14F-4D97-AF65-F5344CB8AC3E}">
        <p14:creationId xmlns:p14="http://schemas.microsoft.com/office/powerpoint/2010/main" val="8383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amond(in)">
                                      <p:cBhvr>
                                        <p:cTn id="17" dur="2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diamond(in)">
                                      <p:cBhvr>
                                        <p:cTn id="22" dur="20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diamond(in)">
                                      <p:cBhvr>
                                        <p:cTn id="27" dur="2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diamond(in)">
                                      <p:cBhvr>
                                        <p:cTn id="32" dur="20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Effect transition="in" filter="diamond(in)">
                                      <p:cBhvr>
                                        <p:cTn id="37" dur="2000"/>
                                        <p:tgtEl>
                                          <p:spTgt spid="2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diamond(in)">
                                      <p:cBhvr>
                                        <p:cTn id="42"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5 PROIECTE ELABORATE și APROBATE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79" y="2162908"/>
            <a:ext cx="5558498" cy="4016404"/>
          </a:xfrm>
        </p:spPr>
        <p:txBody>
          <a:bodyPr/>
          <a:lstStyle/>
          <a:p>
            <a:pPr marL="0" indent="0" algn="ctr">
              <a:buNone/>
            </a:pPr>
            <a:r>
              <a:rPr lang="ro-RO" sz="1600" b="1" dirty="0"/>
              <a:t>Sistem BIG Data pentru Proprietatea Industrială</a:t>
            </a:r>
          </a:p>
          <a:p>
            <a:pPr marL="0" indent="0">
              <a:buNone/>
            </a:pPr>
            <a:r>
              <a:rPr lang="ro-RO" sz="1200" b="1" dirty="0">
                <a:solidFill>
                  <a:srgbClr val="462340"/>
                </a:solidFill>
              </a:rPr>
              <a:t>Beneficiar</a:t>
            </a:r>
            <a:r>
              <a:rPr lang="ro-RO" sz="1000" b="1" dirty="0">
                <a:solidFill>
                  <a:srgbClr val="462340"/>
                </a:solidFill>
              </a:rPr>
              <a:t>:</a:t>
            </a:r>
            <a:r>
              <a:rPr lang="ro-RO" sz="2400" b="1" dirty="0">
                <a:solidFill>
                  <a:srgbClr val="462340"/>
                </a:solidFill>
              </a:rPr>
              <a:t> </a:t>
            </a:r>
            <a:r>
              <a:rPr lang="ro-RO" sz="1600" b="1" dirty="0">
                <a:solidFill>
                  <a:srgbClr val="462340"/>
                </a:solidFill>
              </a:rPr>
              <a:t>OSIM</a:t>
            </a:r>
          </a:p>
          <a:p>
            <a:pPr marL="0" indent="0" algn="just">
              <a:buNone/>
            </a:pPr>
            <a:r>
              <a:rPr lang="ro-RO" b="1" dirty="0">
                <a:solidFill>
                  <a:srgbClr val="462340"/>
                </a:solidFill>
              </a:rPr>
              <a:t>Obiectiv</a:t>
            </a:r>
            <a:r>
              <a:rPr lang="ro-RO" sz="1000" b="1" dirty="0">
                <a:solidFill>
                  <a:srgbClr val="462340"/>
                </a:solidFill>
              </a:rPr>
              <a:t>: </a:t>
            </a:r>
            <a:r>
              <a:rPr lang="ro-RO" dirty="0">
                <a:solidFill>
                  <a:srgbClr val="462340"/>
                </a:solidFill>
              </a:rPr>
              <a:t>C</a:t>
            </a:r>
            <a:r>
              <a:rPr lang="ro-RO" dirty="0"/>
              <a:t>reşterea gradului de integrare şi valorificare a informaţiilor privind drepturile de Proprietate Industrială prin implementarea unei platforme unice de tip BIG DATA care, prin unificarea volumelor mari de date din surse interne diferite, să susțină activităţile de creştere a gradului de conştientizare a importanţei PI pentru mediul de afaceri, cetăţeni şi celelalte instituţii ale statului.</a:t>
            </a:r>
          </a:p>
          <a:p>
            <a:pPr marL="0" indent="0">
              <a:buNone/>
            </a:pPr>
            <a:r>
              <a:rPr lang="ro-RO" b="1" dirty="0"/>
              <a:t>Valoare: 41.751.850 lei</a:t>
            </a:r>
            <a:endParaRPr lang="en-US" b="1" dirty="0"/>
          </a:p>
          <a:p>
            <a:pPr marL="0" indent="0">
              <a:buNone/>
            </a:pPr>
            <a:endParaRPr lang="ro-RO" dirty="0">
              <a:solidFill>
                <a:srgbClr val="462340"/>
              </a:solidFill>
            </a:endParaRPr>
          </a:p>
          <a:p>
            <a:pPr marL="0" indent="0">
              <a:lnSpc>
                <a:spcPct val="115000"/>
              </a:lnSpc>
              <a:buNone/>
            </a:pPr>
            <a:endParaRPr lang="ro-RO" b="1" dirty="0">
              <a:solidFill>
                <a:srgbClr val="462340"/>
              </a:solidFill>
            </a:endParaRPr>
          </a:p>
          <a:p>
            <a:pPr marL="0" indent="0">
              <a:lnSpc>
                <a:spcPct val="115000"/>
              </a:lnSpc>
              <a:buNone/>
            </a:pPr>
            <a:endParaRPr lang="ro-RO" b="1" dirty="0">
              <a:solidFill>
                <a:srgbClr val="462340"/>
              </a:solidFill>
            </a:endParaRPr>
          </a:p>
          <a:p>
            <a:pPr marL="0" indent="0" algn="ctr">
              <a:buNone/>
            </a:pPr>
            <a:endParaRPr lang="en-US" sz="24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13</a:t>
            </a:fld>
            <a:endParaRPr lang="en-US" dirty="0"/>
          </a:p>
        </p:txBody>
      </p:sp>
    </p:spTree>
    <p:extLst>
      <p:ext uri="{BB962C8B-B14F-4D97-AF65-F5344CB8AC3E}">
        <p14:creationId xmlns:p14="http://schemas.microsoft.com/office/powerpoint/2010/main" val="37518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amond(in)">
                                      <p:cBhvr>
                                        <p:cTn id="17" dur="2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amond(in)">
                                      <p:cBhvr>
                                        <p:cTn id="22" dur="20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7 PROIECTE ELABORATE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437856" y="2066193"/>
            <a:ext cx="3087859" cy="4185138"/>
          </a:xfrm>
        </p:spPr>
        <p:txBody>
          <a:bodyPr/>
          <a:lstStyle/>
          <a:p>
            <a:pPr marL="0" indent="0" algn="ctr">
              <a:buNone/>
            </a:pPr>
            <a:r>
              <a:rPr lang="ro-RO" sz="2000" b="1" dirty="0">
                <a:solidFill>
                  <a:srgbClr val="462340"/>
                </a:solidFill>
              </a:rPr>
              <a:t>SIGMA SMART</a:t>
            </a:r>
          </a:p>
          <a:p>
            <a:pPr marL="0" lvl="0" indent="0">
              <a:buNone/>
            </a:pPr>
            <a:r>
              <a:rPr lang="ro-RO" b="1" dirty="0">
                <a:solidFill>
                  <a:srgbClr val="462340"/>
                </a:solidFill>
              </a:rPr>
              <a:t>Beneficiar</a:t>
            </a:r>
            <a:r>
              <a:rPr lang="ro-RO" sz="1800" b="1" dirty="0">
                <a:solidFill>
                  <a:srgbClr val="462340"/>
                </a:solidFill>
              </a:rPr>
              <a:t>: CNAS</a:t>
            </a:r>
          </a:p>
          <a:p>
            <a:pPr marL="0" indent="0">
              <a:buNone/>
            </a:pPr>
            <a:r>
              <a:rPr lang="ro-RO" b="1" dirty="0">
                <a:solidFill>
                  <a:srgbClr val="462340"/>
                </a:solidFill>
              </a:rPr>
              <a:t>Parteneri: STS și ADR</a:t>
            </a:r>
          </a:p>
          <a:p>
            <a:pPr marL="0" indent="0">
              <a:buNone/>
            </a:pPr>
            <a:r>
              <a:rPr lang="ro-RO" b="1" dirty="0">
                <a:solidFill>
                  <a:srgbClr val="462340"/>
                </a:solidFill>
              </a:rPr>
              <a:t>Obiectiv: </a:t>
            </a:r>
            <a:r>
              <a:rPr lang="en-US" sz="1200" dirty="0"/>
              <a:t>Creşterea calităţii şi eficienţei serviciilor decontate din FNUASS, prin intermediul unui sistem informatic online, în beneficiul persoanelor asigurate şi furnizorilor de servicii medicale, dispozitivelor medicale, tehnologiilor şi dispozitivelor asistive. Acest sistem informatic implică, de asemenea, implementarea instrumentelor de monitorizare şi de control, cu rezultate favorabile asupra scăderii costurilor actului medical, deziderat de actualitate în Romania</a:t>
            </a:r>
            <a:endParaRPr lang="ro-RO" sz="1200" b="1" dirty="0">
              <a:solidFill>
                <a:srgbClr val="462340"/>
              </a:solidFill>
            </a:endParaRPr>
          </a:p>
          <a:p>
            <a:pPr marL="0" lvl="0" indent="0">
              <a:buNone/>
            </a:pPr>
            <a:endParaRPr lang="ro-RO" b="1" dirty="0">
              <a:solidFill>
                <a:srgbClr val="462340"/>
              </a:solidFill>
            </a:endParaRPr>
          </a:p>
          <a:p>
            <a:pPr marL="0" lvl="0" indent="0">
              <a:buNone/>
            </a:pPr>
            <a:r>
              <a:rPr lang="ro-RO" b="1" dirty="0">
                <a:solidFill>
                  <a:srgbClr val="462340"/>
                </a:solidFill>
              </a:rPr>
              <a:t>Valoare: </a:t>
            </a:r>
            <a:r>
              <a:rPr lang="en-US" b="1" dirty="0">
                <a:solidFill>
                  <a:srgbClr val="462340"/>
                </a:solidFill>
              </a:rPr>
              <a:t>166.844.006</a:t>
            </a:r>
            <a:r>
              <a:rPr lang="ro-RO" b="1" dirty="0">
                <a:solidFill>
                  <a:srgbClr val="462340"/>
                </a:solidFill>
              </a:rPr>
              <a:t> lei</a:t>
            </a:r>
          </a:p>
          <a:p>
            <a:pPr marL="0" indent="0" algn="ctr">
              <a:buNone/>
            </a:pPr>
            <a:endParaRPr lang="en-US" sz="2400"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640015" y="2171699"/>
            <a:ext cx="3270739" cy="4053255"/>
          </a:xfrm>
        </p:spPr>
        <p:txBody>
          <a:bodyPr>
            <a:normAutofit fontScale="40000" lnSpcReduction="20000"/>
          </a:bodyPr>
          <a:lstStyle/>
          <a:p>
            <a:pPr marL="0" indent="0" algn="ctr">
              <a:lnSpc>
                <a:spcPct val="115000"/>
              </a:lnSpc>
              <a:buNone/>
            </a:pPr>
            <a:r>
              <a:rPr lang="ro-RO" sz="5000" b="1" dirty="0">
                <a:solidFill>
                  <a:srgbClr val="462340"/>
                </a:solidFill>
              </a:rPr>
              <a:t>eDES </a:t>
            </a:r>
          </a:p>
          <a:p>
            <a:pPr marL="0" indent="0">
              <a:lnSpc>
                <a:spcPct val="115000"/>
              </a:lnSpc>
              <a:buNone/>
            </a:pPr>
            <a:r>
              <a:rPr lang="ro-RO" sz="3500" b="1" dirty="0">
                <a:solidFill>
                  <a:srgbClr val="462340"/>
                </a:solidFill>
              </a:rPr>
              <a:t>Beneficiar: CNAS</a:t>
            </a:r>
          </a:p>
          <a:p>
            <a:pPr marL="0" lvl="0" indent="0">
              <a:lnSpc>
                <a:spcPct val="115000"/>
              </a:lnSpc>
              <a:buNone/>
            </a:pPr>
            <a:r>
              <a:rPr lang="ro-RO" sz="3500" b="1" dirty="0">
                <a:solidFill>
                  <a:srgbClr val="462340"/>
                </a:solidFill>
              </a:rPr>
              <a:t>Parteneri: STS și ADR</a:t>
            </a:r>
          </a:p>
          <a:p>
            <a:pPr marL="0" indent="0">
              <a:lnSpc>
                <a:spcPct val="115000"/>
              </a:lnSpc>
              <a:buNone/>
            </a:pPr>
            <a:r>
              <a:rPr lang="ro-RO" sz="3500" b="1" dirty="0">
                <a:solidFill>
                  <a:srgbClr val="462340"/>
                </a:solidFill>
              </a:rPr>
              <a:t>Obiectiv</a:t>
            </a:r>
            <a:r>
              <a:rPr lang="ro-RO" sz="2900" b="1" dirty="0">
                <a:solidFill>
                  <a:srgbClr val="462340"/>
                </a:solidFill>
              </a:rPr>
              <a:t>: </a:t>
            </a:r>
            <a:r>
              <a:rPr lang="ro-RO" sz="2900" dirty="0">
                <a:solidFill>
                  <a:srgbClr val="462340"/>
                </a:solidFill>
              </a:rPr>
              <a:t>Creşterea calităţii şi eficienţei serviciilor oferite cetatenilor, prin intermediul unui sistem informatic online, în beneficiul persoanelor asigurate şi furnizorilor de servicii medicale prin conectarea la DES a furnizorilor de servicii paraclinice, clinice, medicină fizică şi de reabilitare, îngrijiri medicale la domiciliu, îngrijiri paliative la domiciliu, medicină dentară, dispozitive medicale, tehnologii şi dispozitive asistive şi consultaţii de urgenţă la domiciliu şi activităţi de transport sanitar neasistat</a:t>
            </a:r>
          </a:p>
          <a:p>
            <a:pPr marL="0" indent="0">
              <a:lnSpc>
                <a:spcPct val="115000"/>
              </a:lnSpc>
              <a:buNone/>
            </a:pPr>
            <a:endParaRPr lang="ro-RO" sz="2900" b="1" dirty="0">
              <a:solidFill>
                <a:srgbClr val="462340"/>
              </a:solidFill>
            </a:endParaRPr>
          </a:p>
          <a:p>
            <a:pPr marL="0" indent="0">
              <a:lnSpc>
                <a:spcPct val="115000"/>
              </a:lnSpc>
              <a:buNone/>
            </a:pPr>
            <a:r>
              <a:rPr lang="ro-RO" sz="3500" b="1" dirty="0">
                <a:solidFill>
                  <a:srgbClr val="462340"/>
                </a:solidFill>
              </a:rPr>
              <a:t>Valoare: </a:t>
            </a:r>
            <a:r>
              <a:rPr lang="en-US" sz="3500" b="1" dirty="0">
                <a:solidFill>
                  <a:srgbClr val="462340"/>
                </a:solidFill>
              </a:rPr>
              <a:t>115.148.781</a:t>
            </a:r>
            <a:r>
              <a:rPr lang="ro-RO" sz="3500" b="1" dirty="0">
                <a:solidFill>
                  <a:srgbClr val="462340"/>
                </a:solidFill>
              </a:rPr>
              <a:t> lei</a:t>
            </a:r>
          </a:p>
          <a:p>
            <a:pPr marL="0" indent="0" algn="ctr">
              <a:buNone/>
            </a:pPr>
            <a:endParaRPr lang="en-US" sz="2400" b="1" dirty="0">
              <a:solidFill>
                <a:srgbClr val="462340"/>
              </a:solidFill>
            </a:endParaRPr>
          </a:p>
        </p:txBody>
      </p:sp>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14</a:t>
            </a:fld>
            <a:endParaRPr lang="en-US" dirty="0"/>
          </a:p>
        </p:txBody>
      </p:sp>
      <p:pic>
        <p:nvPicPr>
          <p:cNvPr id="9" name="Picture Placeholder 4" descr="double happiness Chinese symbol">
            <a:extLst>
              <a:ext uri="{FF2B5EF4-FFF2-40B4-BE49-F238E27FC236}">
                <a16:creationId xmlns:a16="http://schemas.microsoft.com/office/drawing/2014/main" id="{CA90588B-6915-4CAF-A65E-A870FF53965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705600" y="319088"/>
            <a:ext cx="5221288" cy="5221287"/>
          </a:xfrm>
        </p:spPr>
      </p:pic>
    </p:spTree>
    <p:extLst>
      <p:ext uri="{BB962C8B-B14F-4D97-AF65-F5344CB8AC3E}">
        <p14:creationId xmlns:p14="http://schemas.microsoft.com/office/powerpoint/2010/main" val="16855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amond(in)">
                                      <p:cBhvr>
                                        <p:cTn id="17" dur="2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amond(in)">
                                      <p:cBhvr>
                                        <p:cTn id="22" dur="20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Effect transition="in" filter="diamond(in)">
                                      <p:cBhvr>
                                        <p:cTn id="27" dur="2000"/>
                                        <p:tgtEl>
                                          <p:spTgt spid="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diamond(in)">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diamond(in)">
                                      <p:cBhvr>
                                        <p:cTn id="37" dur="20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diamond(in)">
                                      <p:cBhvr>
                                        <p:cTn id="42" dur="20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diamond(in)">
                                      <p:cBhvr>
                                        <p:cTn id="47" dur="20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0">
                                            <p:txEl>
                                              <p:pRg st="5" end="5"/>
                                            </p:txEl>
                                          </p:spTgt>
                                        </p:tgtEl>
                                        <p:attrNameLst>
                                          <p:attrName>style.visibility</p:attrName>
                                        </p:attrNameLst>
                                      </p:cBhvr>
                                      <p:to>
                                        <p:strVal val="visible"/>
                                      </p:to>
                                    </p:set>
                                    <p:animEffect transition="in" filter="diamond(in)">
                                      <p:cBhvr>
                                        <p:cTn id="52" dur="20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7 PROIECTE ELABORATE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437856" y="2066193"/>
            <a:ext cx="3087859" cy="4185138"/>
          </a:xfrm>
        </p:spPr>
        <p:txBody>
          <a:bodyPr/>
          <a:lstStyle/>
          <a:p>
            <a:pPr marL="0" indent="0" algn="ctr">
              <a:buNone/>
            </a:pPr>
            <a:r>
              <a:rPr lang="ro-RO" sz="2000" b="1" dirty="0">
                <a:solidFill>
                  <a:srgbClr val="462340"/>
                </a:solidFill>
              </a:rPr>
              <a:t>SFERA</a:t>
            </a:r>
          </a:p>
          <a:p>
            <a:pPr marL="0" lvl="0" indent="0">
              <a:buNone/>
            </a:pPr>
            <a:r>
              <a:rPr lang="ro-RO" b="1" dirty="0">
                <a:solidFill>
                  <a:srgbClr val="462340"/>
                </a:solidFill>
              </a:rPr>
              <a:t>Beneficiar: MFP</a:t>
            </a:r>
          </a:p>
          <a:p>
            <a:pPr marL="0" indent="0">
              <a:buNone/>
            </a:pPr>
            <a:r>
              <a:rPr lang="ro-RO" b="1" dirty="0">
                <a:solidFill>
                  <a:srgbClr val="462340"/>
                </a:solidFill>
              </a:rPr>
              <a:t>Partener: ANAF</a:t>
            </a:r>
          </a:p>
          <a:p>
            <a:pPr marL="0" indent="0">
              <a:buNone/>
            </a:pPr>
            <a:r>
              <a:rPr lang="ro-RO" b="1" dirty="0">
                <a:solidFill>
                  <a:srgbClr val="462340"/>
                </a:solidFill>
              </a:rPr>
              <a:t>Obiectiv: </a:t>
            </a:r>
            <a:r>
              <a:rPr lang="ro-RO" dirty="0"/>
              <a:t>Îmbunătățirea interacțiunii entităților și autorităților cu atribuții de administrare fiscal</a:t>
            </a:r>
            <a:r>
              <a:rPr lang="ro-RO" i="1" dirty="0"/>
              <a:t>ă</a:t>
            </a:r>
            <a:r>
              <a:rPr lang="ro-RO" dirty="0"/>
              <a:t> cu cetățenii prin actualizarea sistemelor informatice de administrare fiscal</a:t>
            </a:r>
            <a:r>
              <a:rPr lang="ro-RO" i="1" dirty="0"/>
              <a:t>ă</a:t>
            </a:r>
            <a:r>
              <a:rPr lang="ro-RO" dirty="0"/>
              <a:t> a contribuabililor și asigurarea interoperabilității acestora cu sistemele informatice ale instituțiilor statului care dețin și pot furniza informații utile în activitatea de colectare a impozitelor/taxelor si contribuțiilor la bugetul general  consolidat</a:t>
            </a:r>
            <a:endParaRPr lang="ro-RO" b="1" dirty="0">
              <a:solidFill>
                <a:srgbClr val="462340"/>
              </a:solidFill>
            </a:endParaRPr>
          </a:p>
          <a:p>
            <a:pPr marL="0" lvl="0" indent="0">
              <a:buNone/>
            </a:pPr>
            <a:r>
              <a:rPr lang="ro-RO" b="1" dirty="0">
                <a:solidFill>
                  <a:srgbClr val="462340"/>
                </a:solidFill>
              </a:rPr>
              <a:t>Valoare: 87.259.113 lei</a:t>
            </a:r>
          </a:p>
          <a:p>
            <a:pPr marL="0" indent="0" algn="ctr">
              <a:buNone/>
            </a:pPr>
            <a:endParaRPr lang="en-US" sz="2400"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569678" y="2127738"/>
            <a:ext cx="3112476" cy="4106008"/>
          </a:xfrm>
        </p:spPr>
        <p:txBody>
          <a:bodyPr>
            <a:normAutofit fontScale="92500"/>
          </a:bodyPr>
          <a:lstStyle/>
          <a:p>
            <a:pPr marL="0" indent="0" algn="ctr">
              <a:lnSpc>
                <a:spcPct val="115000"/>
              </a:lnSpc>
              <a:buNone/>
            </a:pPr>
            <a:r>
              <a:rPr lang="ro-RO" sz="2000" b="1" dirty="0">
                <a:solidFill>
                  <a:srgbClr val="462340"/>
                </a:solidFill>
              </a:rPr>
              <a:t>APIC</a:t>
            </a:r>
          </a:p>
          <a:p>
            <a:pPr marL="0" indent="0">
              <a:buNone/>
            </a:pPr>
            <a:r>
              <a:rPr lang="ro-RO" b="1" dirty="0">
                <a:solidFill>
                  <a:srgbClr val="462340"/>
                </a:solidFill>
              </a:rPr>
              <a:t>Beneficiar: MFP</a:t>
            </a:r>
          </a:p>
          <a:p>
            <a:pPr marL="0" lvl="0" indent="0">
              <a:lnSpc>
                <a:spcPct val="115000"/>
              </a:lnSpc>
              <a:buNone/>
            </a:pPr>
            <a:r>
              <a:rPr lang="ro-RO" b="1" dirty="0">
                <a:solidFill>
                  <a:srgbClr val="462340"/>
                </a:solidFill>
              </a:rPr>
              <a:t>Partener: ANAF</a:t>
            </a:r>
          </a:p>
          <a:p>
            <a:pPr marL="0" indent="0">
              <a:lnSpc>
                <a:spcPct val="115000"/>
              </a:lnSpc>
              <a:buNone/>
            </a:pPr>
            <a:r>
              <a:rPr lang="ro-RO" b="1" dirty="0">
                <a:solidFill>
                  <a:srgbClr val="462340"/>
                </a:solidFill>
              </a:rPr>
              <a:t>Obiectiv: </a:t>
            </a:r>
            <a:r>
              <a:rPr lang="ro-RO" dirty="0"/>
              <a:t>Modernizarea și eficientizarea activității MFP, ANAF și a altor instituții subordonate prin utilizarea TIC în scopul îmbunătățirii procesului decizional</a:t>
            </a:r>
          </a:p>
          <a:p>
            <a:pPr marL="0" indent="0">
              <a:lnSpc>
                <a:spcPct val="115000"/>
              </a:lnSpc>
              <a:buNone/>
            </a:pPr>
            <a:endParaRPr lang="ro-RO" sz="2900" b="1" dirty="0">
              <a:solidFill>
                <a:srgbClr val="462340"/>
              </a:solidFill>
            </a:endParaRPr>
          </a:p>
          <a:p>
            <a:pPr marL="0" indent="0">
              <a:lnSpc>
                <a:spcPct val="115000"/>
              </a:lnSpc>
              <a:buNone/>
            </a:pPr>
            <a:endParaRPr lang="ro-RO" sz="1500" b="1" dirty="0">
              <a:solidFill>
                <a:srgbClr val="462340"/>
              </a:solidFill>
            </a:endParaRPr>
          </a:p>
          <a:p>
            <a:pPr marL="0" indent="0">
              <a:lnSpc>
                <a:spcPct val="115000"/>
              </a:lnSpc>
              <a:buNone/>
            </a:pPr>
            <a:endParaRPr lang="ro-RO" sz="1500" b="1" dirty="0">
              <a:solidFill>
                <a:srgbClr val="462340"/>
              </a:solidFill>
            </a:endParaRPr>
          </a:p>
          <a:p>
            <a:pPr marL="0" indent="0">
              <a:lnSpc>
                <a:spcPct val="115000"/>
              </a:lnSpc>
              <a:buNone/>
            </a:pPr>
            <a:r>
              <a:rPr lang="ro-RO" sz="1500" b="1" dirty="0">
                <a:solidFill>
                  <a:srgbClr val="462340"/>
                </a:solidFill>
              </a:rPr>
              <a:t>Valoare: aprox. 50.000.000 lei</a:t>
            </a:r>
          </a:p>
          <a:p>
            <a:pPr marL="0" indent="0" algn="ctr">
              <a:buNone/>
            </a:pPr>
            <a:endParaRPr lang="en-US" sz="2400" b="1" dirty="0">
              <a:solidFill>
                <a:srgbClr val="462340"/>
              </a:solidFill>
            </a:endParaRPr>
          </a:p>
        </p:txBody>
      </p:sp>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15</a:t>
            </a:fld>
            <a:endParaRPr lang="en-US" dirty="0"/>
          </a:p>
        </p:txBody>
      </p:sp>
      <p:pic>
        <p:nvPicPr>
          <p:cNvPr id="10" name="Picture Placeholder 4" descr="double happiness Chinese symbol">
            <a:extLst>
              <a:ext uri="{FF2B5EF4-FFF2-40B4-BE49-F238E27FC236}">
                <a16:creationId xmlns:a16="http://schemas.microsoft.com/office/drawing/2014/main" id="{F4946056-B4F9-4866-89FB-394B3661B13C}"/>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705600" y="319088"/>
            <a:ext cx="5221288" cy="5221287"/>
          </a:xfrm>
        </p:spPr>
      </p:pic>
    </p:spTree>
    <p:extLst>
      <p:ext uri="{BB962C8B-B14F-4D97-AF65-F5344CB8AC3E}">
        <p14:creationId xmlns:p14="http://schemas.microsoft.com/office/powerpoint/2010/main" val="336986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amond(in)">
                                      <p:cBhvr>
                                        <p:cTn id="17" dur="2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amond(in)">
                                      <p:cBhvr>
                                        <p:cTn id="22" dur="20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diamond(in)">
                                      <p:cBhvr>
                                        <p:cTn id="27" dur="20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diamond(in)">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diamond(in)">
                                      <p:cBhvr>
                                        <p:cTn id="37" dur="20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diamond(in)">
                                      <p:cBhvr>
                                        <p:cTn id="42" dur="20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diamond(in)">
                                      <p:cBhvr>
                                        <p:cTn id="47" dur="20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0">
                                            <p:txEl>
                                              <p:pRg st="7" end="7"/>
                                            </p:txEl>
                                          </p:spTgt>
                                        </p:tgtEl>
                                        <p:attrNameLst>
                                          <p:attrName>style.visibility</p:attrName>
                                        </p:attrNameLst>
                                      </p:cBhvr>
                                      <p:to>
                                        <p:strVal val="visible"/>
                                      </p:to>
                                    </p:set>
                                    <p:animEffect transition="in" filter="diamond(in)">
                                      <p:cBhvr>
                                        <p:cTn id="52" dur="20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7 PROIECTE ELABORATE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543364" y="2101362"/>
            <a:ext cx="3087859" cy="4185138"/>
          </a:xfrm>
        </p:spPr>
        <p:txBody>
          <a:bodyPr/>
          <a:lstStyle/>
          <a:p>
            <a:pPr marL="0" indent="0" algn="ctr">
              <a:buNone/>
            </a:pPr>
            <a:r>
              <a:rPr lang="ro-RO" sz="2400" b="1" dirty="0">
                <a:solidFill>
                  <a:srgbClr val="462340"/>
                </a:solidFill>
              </a:rPr>
              <a:t>PCU-e</a:t>
            </a:r>
          </a:p>
          <a:p>
            <a:pPr marL="0" lvl="0" indent="0">
              <a:buNone/>
            </a:pPr>
            <a:r>
              <a:rPr lang="ro-RO" b="1" dirty="0">
                <a:solidFill>
                  <a:srgbClr val="462340"/>
                </a:solidFill>
              </a:rPr>
              <a:t>Beneficiar</a:t>
            </a:r>
            <a:r>
              <a:rPr lang="ro-RO" sz="1800" b="1" dirty="0">
                <a:solidFill>
                  <a:srgbClr val="462340"/>
                </a:solidFill>
              </a:rPr>
              <a:t>: ADR</a:t>
            </a:r>
          </a:p>
          <a:p>
            <a:pPr marL="0" lvl="0" indent="0">
              <a:buNone/>
            </a:pPr>
            <a:endParaRPr lang="ro-RO" sz="1600" b="1" dirty="0">
              <a:solidFill>
                <a:srgbClr val="462340"/>
              </a:solidFill>
            </a:endParaRPr>
          </a:p>
          <a:p>
            <a:pPr marL="0" indent="0">
              <a:buNone/>
            </a:pPr>
            <a:r>
              <a:rPr lang="ro-RO" b="1" dirty="0">
                <a:solidFill>
                  <a:srgbClr val="462340"/>
                </a:solidFill>
              </a:rPr>
              <a:t>Obiectiv: </a:t>
            </a:r>
            <a:r>
              <a:rPr lang="ro-RO" dirty="0">
                <a:solidFill>
                  <a:srgbClr val="462340"/>
                </a:solidFill>
              </a:rPr>
              <a:t>Î</a:t>
            </a:r>
            <a:r>
              <a:rPr lang="ro-RO" dirty="0"/>
              <a:t>mbunătățirea și simplificarea modalității de acces a cetățenilor la serviciile electronice guvernamentale, precum și punerea la dispoziție către instituțiile publice a unor instrumente digitale de management de procese și interoperabilitate</a:t>
            </a:r>
          </a:p>
          <a:p>
            <a:pPr marL="0" lvl="0" indent="0">
              <a:buNone/>
            </a:pPr>
            <a:endParaRPr lang="ro-RO" b="1" dirty="0">
              <a:solidFill>
                <a:srgbClr val="462340"/>
              </a:solidFill>
            </a:endParaRPr>
          </a:p>
          <a:p>
            <a:pPr marL="0" lvl="0" indent="0">
              <a:buNone/>
            </a:pPr>
            <a:endParaRPr lang="ro-RO" b="1" dirty="0">
              <a:solidFill>
                <a:srgbClr val="462340"/>
              </a:solidFill>
            </a:endParaRPr>
          </a:p>
          <a:p>
            <a:pPr marL="0" lvl="0" indent="0">
              <a:buNone/>
            </a:pPr>
            <a:r>
              <a:rPr lang="ro-RO" b="1" dirty="0">
                <a:solidFill>
                  <a:srgbClr val="462340"/>
                </a:solidFill>
              </a:rPr>
              <a:t>Valoare: 79.439.633 lei</a:t>
            </a:r>
          </a:p>
          <a:p>
            <a:pPr marL="0" indent="0" algn="ctr">
              <a:buNone/>
            </a:pPr>
            <a:endParaRPr lang="en-US" sz="2400"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640016" y="2171699"/>
            <a:ext cx="3200400" cy="4308231"/>
          </a:xfrm>
        </p:spPr>
        <p:txBody>
          <a:bodyPr>
            <a:normAutofit fontScale="47500" lnSpcReduction="20000"/>
          </a:bodyPr>
          <a:lstStyle/>
          <a:p>
            <a:pPr marL="0" indent="0" algn="ctr">
              <a:buNone/>
            </a:pPr>
            <a:r>
              <a:rPr lang="ro-RO" sz="4400" b="1" dirty="0">
                <a:solidFill>
                  <a:srgbClr val="462340"/>
                </a:solidFill>
              </a:rPr>
              <a:t>REGES ONLINE</a:t>
            </a:r>
          </a:p>
          <a:p>
            <a:pPr marL="0" lvl="0" indent="0">
              <a:lnSpc>
                <a:spcPct val="115000"/>
              </a:lnSpc>
              <a:buNone/>
            </a:pPr>
            <a:r>
              <a:rPr lang="ro-RO" sz="2500" b="1" dirty="0">
                <a:solidFill>
                  <a:srgbClr val="462340"/>
                </a:solidFill>
              </a:rPr>
              <a:t>Beneficiar</a:t>
            </a:r>
            <a:r>
              <a:rPr lang="ro-RO" sz="2000" b="1" dirty="0">
                <a:solidFill>
                  <a:srgbClr val="462340"/>
                </a:solidFill>
              </a:rPr>
              <a:t>: </a:t>
            </a:r>
            <a:r>
              <a:rPr lang="ro-RO" sz="3300" b="1" dirty="0">
                <a:solidFill>
                  <a:srgbClr val="462340"/>
                </a:solidFill>
              </a:rPr>
              <a:t>Inspecția Muncii</a:t>
            </a:r>
            <a:endParaRPr lang="ro-RO" sz="2000" b="1" dirty="0">
              <a:solidFill>
                <a:srgbClr val="462340"/>
              </a:solidFill>
            </a:endParaRPr>
          </a:p>
          <a:p>
            <a:pPr marL="0" lvl="0" indent="0">
              <a:lnSpc>
                <a:spcPct val="115000"/>
              </a:lnSpc>
              <a:buNone/>
            </a:pPr>
            <a:r>
              <a:rPr lang="ro-RO" sz="2900" b="1" dirty="0">
                <a:solidFill>
                  <a:srgbClr val="462340"/>
                </a:solidFill>
              </a:rPr>
              <a:t>Parteneri</a:t>
            </a:r>
            <a:r>
              <a:rPr lang="ro-RO" sz="2000" b="1" dirty="0">
                <a:solidFill>
                  <a:srgbClr val="462340"/>
                </a:solidFill>
              </a:rPr>
              <a:t>: </a:t>
            </a:r>
            <a:r>
              <a:rPr lang="ro-RO" sz="3400" b="1" dirty="0">
                <a:solidFill>
                  <a:srgbClr val="462340"/>
                </a:solidFill>
              </a:rPr>
              <a:t>MMPS și ADR</a:t>
            </a:r>
            <a:endParaRPr lang="ro-RO" sz="2000" b="1" dirty="0">
              <a:solidFill>
                <a:srgbClr val="462340"/>
              </a:solidFill>
            </a:endParaRPr>
          </a:p>
          <a:p>
            <a:pPr marL="0" indent="0">
              <a:lnSpc>
                <a:spcPct val="115000"/>
              </a:lnSpc>
              <a:buNone/>
            </a:pPr>
            <a:r>
              <a:rPr lang="ro-RO" sz="2900" b="1" dirty="0">
                <a:solidFill>
                  <a:srgbClr val="462340"/>
                </a:solidFill>
              </a:rPr>
              <a:t>Obiectiv</a:t>
            </a:r>
            <a:r>
              <a:rPr lang="ro-RO" sz="2000" b="1" dirty="0">
                <a:solidFill>
                  <a:srgbClr val="462340"/>
                </a:solidFill>
              </a:rPr>
              <a:t>: </a:t>
            </a:r>
            <a:r>
              <a:rPr lang="ro-RO" sz="2900" dirty="0">
                <a:solidFill>
                  <a:srgbClr val="462340"/>
                </a:solidFill>
              </a:rPr>
              <a:t>Creșterea utilizării sistemelor de e-guvernare la nivel național prin implementarea unor servicii centrate pe nevoile cetățenilor, pentru evenimentul de viață „Încheierea de contracte”, precum și creșterea calității politicilor salariale din România elaborate de Ministerul Muncii și Justiției Sociale, prin realizarea unei evidențe unitare, centralizate, la nivel național privind relațiile de muncă, care să reunească toate categoriile de contracte individuale de muncă</a:t>
            </a:r>
            <a:endParaRPr lang="ro-RO" sz="2500" dirty="0">
              <a:solidFill>
                <a:srgbClr val="462340"/>
              </a:solidFill>
            </a:endParaRPr>
          </a:p>
          <a:p>
            <a:pPr marL="0" indent="0">
              <a:lnSpc>
                <a:spcPct val="115000"/>
              </a:lnSpc>
              <a:buNone/>
            </a:pPr>
            <a:r>
              <a:rPr lang="ro-RO" sz="2900" b="1" dirty="0">
                <a:solidFill>
                  <a:srgbClr val="462340"/>
                </a:solidFill>
              </a:rPr>
              <a:t>Valoare: aprox. 60.000.000 lei</a:t>
            </a:r>
          </a:p>
          <a:p>
            <a:pPr marL="0" indent="0" algn="ctr">
              <a:buNone/>
            </a:pPr>
            <a:endParaRPr lang="en-US" sz="24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16</a:t>
            </a:fld>
            <a:endParaRPr lang="en-US" dirty="0"/>
          </a:p>
        </p:txBody>
      </p:sp>
    </p:spTree>
    <p:extLst>
      <p:ext uri="{BB962C8B-B14F-4D97-AF65-F5344CB8AC3E}">
        <p14:creationId xmlns:p14="http://schemas.microsoft.com/office/powerpoint/2010/main" val="32008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diamond(in)">
                                      <p:cBhvr>
                                        <p:cTn id="17" dur="2000"/>
                                        <p:tgtEl>
                                          <p:spTgt spid="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diamond(in)">
                                      <p:cBhvr>
                                        <p:cTn id="22" dur="20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diamond(in)">
                                      <p:cBhvr>
                                        <p:cTn id="27" dur="2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diamond(in)">
                                      <p:cBhvr>
                                        <p:cTn id="32" dur="20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Effect transition="in" filter="diamond(in)">
                                      <p:cBhvr>
                                        <p:cTn id="37" dur="2000"/>
                                        <p:tgtEl>
                                          <p:spTgt spid="2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diamond(in)">
                                      <p:cBhvr>
                                        <p:cTn id="42" dur="2000"/>
                                        <p:tgtEl>
                                          <p:spTgt spid="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animEffect transition="in" filter="diamond(in)">
                                      <p:cBhvr>
                                        <p:cTn id="47"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7 PROIECTE ELABORATE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543364" y="2101362"/>
            <a:ext cx="6059659" cy="4185138"/>
          </a:xfrm>
        </p:spPr>
        <p:txBody>
          <a:bodyPr/>
          <a:lstStyle/>
          <a:p>
            <a:pPr marL="0" indent="0" algn="ctr">
              <a:buNone/>
            </a:pPr>
            <a:endParaRPr lang="ro-RO" sz="2400" b="1" dirty="0">
              <a:solidFill>
                <a:srgbClr val="462340"/>
              </a:solidFill>
            </a:endParaRPr>
          </a:p>
          <a:p>
            <a:pPr marL="0" indent="0" algn="ctr">
              <a:buNone/>
            </a:pPr>
            <a:r>
              <a:rPr lang="ro-RO" sz="2400" b="1" dirty="0">
                <a:solidFill>
                  <a:srgbClr val="462340"/>
                </a:solidFill>
              </a:rPr>
              <a:t>Vpartner</a:t>
            </a:r>
          </a:p>
          <a:p>
            <a:pPr marL="0" lvl="0" indent="0">
              <a:buNone/>
            </a:pPr>
            <a:r>
              <a:rPr lang="ro-RO" b="1" dirty="0">
                <a:solidFill>
                  <a:srgbClr val="462340"/>
                </a:solidFill>
              </a:rPr>
              <a:t>Beneficiar</a:t>
            </a:r>
            <a:r>
              <a:rPr lang="ro-RO" sz="1800" b="1" dirty="0">
                <a:solidFill>
                  <a:srgbClr val="462340"/>
                </a:solidFill>
              </a:rPr>
              <a:t>: MAI</a:t>
            </a:r>
          </a:p>
          <a:p>
            <a:pPr marL="0" indent="0">
              <a:buNone/>
            </a:pPr>
            <a:r>
              <a:rPr lang="ro-RO" b="1" dirty="0">
                <a:solidFill>
                  <a:srgbClr val="462340"/>
                </a:solidFill>
              </a:rPr>
              <a:t>Obiectiv: </a:t>
            </a:r>
            <a:r>
              <a:rPr lang="ro-RO" dirty="0">
                <a:solidFill>
                  <a:srgbClr val="462340"/>
                </a:solidFill>
              </a:rPr>
              <a:t>C</a:t>
            </a:r>
            <a:r>
              <a:rPr lang="ro-RO" dirty="0"/>
              <a:t>reșterea capacității administrative a instituțiilor de aplicare a legii în scopul exploatării, în timp real, a volumelor mari de date de diferite tipuri (date satelitare, fotografii operative, fluxuri video-audio, rețele sociale, site-uri web etc.) provenite din surse multiple, în vederea extragerii și analizării informațiilor referitoare la factori de risc prezenți sau posibili ce pot afecta funcționarea optimă a instituțiilor statului, precum și eficientizarea acțiunilor de prevenire și combatere a infracțiunilor ori a altor fapte antisociale a căror inițiere este realizată prin exploatarea mediului on-line</a:t>
            </a:r>
            <a:endParaRPr lang="ro-RO" b="1" dirty="0">
              <a:solidFill>
                <a:srgbClr val="462340"/>
              </a:solidFill>
            </a:endParaRPr>
          </a:p>
          <a:p>
            <a:pPr marL="0" lvl="0" indent="0">
              <a:buNone/>
            </a:pPr>
            <a:endParaRPr lang="ro-RO" b="1" dirty="0">
              <a:solidFill>
                <a:srgbClr val="462340"/>
              </a:solidFill>
            </a:endParaRPr>
          </a:p>
          <a:p>
            <a:pPr marL="0" lvl="0" indent="0">
              <a:buNone/>
            </a:pPr>
            <a:r>
              <a:rPr lang="ro-RO" b="1" dirty="0">
                <a:solidFill>
                  <a:srgbClr val="462340"/>
                </a:solidFill>
              </a:rPr>
              <a:t>Valoare: 94.637.293</a:t>
            </a:r>
            <a:r>
              <a:rPr lang="ro-RO" dirty="0"/>
              <a:t> </a:t>
            </a:r>
            <a:r>
              <a:rPr lang="ro-RO" b="1" dirty="0">
                <a:solidFill>
                  <a:srgbClr val="462340"/>
                </a:solidFill>
              </a:rPr>
              <a:t>lei</a:t>
            </a:r>
          </a:p>
          <a:p>
            <a:pPr marL="0" indent="0" algn="ctr">
              <a:buNone/>
            </a:pPr>
            <a:endParaRPr lang="en-US" sz="24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17</a:t>
            </a:fld>
            <a:endParaRPr lang="en-US" dirty="0"/>
          </a:p>
        </p:txBody>
      </p:sp>
    </p:spTree>
    <p:extLst>
      <p:ext uri="{BB962C8B-B14F-4D97-AF65-F5344CB8AC3E}">
        <p14:creationId xmlns:p14="http://schemas.microsoft.com/office/powerpoint/2010/main" val="13218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diamond(in)">
                                      <p:cBhvr>
                                        <p:cTn id="7" dur="20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diamond(in)">
                                      <p:cBhvr>
                                        <p:cTn id="12" dur="20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3" end="3"/>
                                            </p:txEl>
                                          </p:spTgt>
                                        </p:tgtEl>
                                        <p:attrNameLst>
                                          <p:attrName>style.visibility</p:attrName>
                                        </p:attrNameLst>
                                      </p:cBhvr>
                                      <p:to>
                                        <p:strVal val="visible"/>
                                      </p:to>
                                    </p:set>
                                    <p:animEffect transition="in" filter="diamond(in)">
                                      <p:cBhvr>
                                        <p:cTn id="17" dur="2000"/>
                                        <p:tgtEl>
                                          <p:spTgt spid="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diamond(in)">
                                      <p:cBhvr>
                                        <p:cTn id="22" dur="20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pPr algn="ctr"/>
            <a:r>
              <a:rPr lang="ro-RO" dirty="0"/>
              <a:t>NGN – Next Generation Network</a:t>
            </a:r>
            <a:br>
              <a:rPr lang="ro-RO" dirty="0"/>
            </a:br>
            <a:r>
              <a:rPr lang="ro-RO" i="1" dirty="0"/>
              <a:t>Schema de granturi</a:t>
            </a:r>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84041" y="2136611"/>
            <a:ext cx="5690382" cy="4132303"/>
          </a:xfrm>
        </p:spPr>
        <p:txBody>
          <a:bodyPr/>
          <a:lstStyle/>
          <a:p>
            <a:pPr marL="0" lvl="0" indent="0">
              <a:lnSpc>
                <a:spcPct val="115000"/>
              </a:lnSpc>
              <a:buNone/>
            </a:pPr>
            <a:r>
              <a:rPr lang="ro-RO" b="1" dirty="0">
                <a:solidFill>
                  <a:srgbClr val="462340"/>
                </a:solidFill>
              </a:rPr>
              <a:t>Beneficiari</a:t>
            </a:r>
            <a:r>
              <a:rPr lang="ro-RO" sz="1000" b="1" dirty="0">
                <a:solidFill>
                  <a:srgbClr val="462340"/>
                </a:solidFill>
              </a:rPr>
              <a:t>: </a:t>
            </a:r>
            <a:r>
              <a:rPr lang="ro-RO" sz="1600" b="1" dirty="0">
                <a:solidFill>
                  <a:srgbClr val="462340"/>
                </a:solidFill>
              </a:rPr>
              <a:t>Operatori de telecomunicații</a:t>
            </a:r>
            <a:endParaRPr lang="ro-RO" sz="1000" b="1" dirty="0">
              <a:solidFill>
                <a:srgbClr val="462340"/>
              </a:solidFill>
            </a:endParaRPr>
          </a:p>
          <a:p>
            <a:pPr marL="0" lvl="0" indent="0">
              <a:lnSpc>
                <a:spcPct val="115000"/>
              </a:lnSpc>
              <a:buNone/>
            </a:pPr>
            <a:r>
              <a:rPr lang="ro-RO" b="1" dirty="0">
                <a:solidFill>
                  <a:srgbClr val="462340"/>
                </a:solidFill>
              </a:rPr>
              <a:t>Autoritate publică</a:t>
            </a:r>
            <a:r>
              <a:rPr lang="ro-RO" sz="1000" b="1" dirty="0">
                <a:solidFill>
                  <a:srgbClr val="462340"/>
                </a:solidFill>
              </a:rPr>
              <a:t>: </a:t>
            </a:r>
            <a:r>
              <a:rPr lang="ro-RO" sz="1600" b="1" dirty="0">
                <a:solidFill>
                  <a:srgbClr val="462340"/>
                </a:solidFill>
              </a:rPr>
              <a:t>MCSI</a:t>
            </a:r>
            <a:endParaRPr lang="ro-RO" sz="1000" b="1" dirty="0">
              <a:solidFill>
                <a:srgbClr val="462340"/>
              </a:solidFill>
            </a:endParaRPr>
          </a:p>
          <a:p>
            <a:r>
              <a:rPr lang="ro-RO" b="1" dirty="0">
                <a:solidFill>
                  <a:srgbClr val="462340"/>
                </a:solidFill>
              </a:rPr>
              <a:t>Obiectiv</a:t>
            </a:r>
            <a:r>
              <a:rPr lang="ro-RO" sz="1000" b="1" dirty="0">
                <a:solidFill>
                  <a:srgbClr val="462340"/>
                </a:solidFill>
              </a:rPr>
              <a:t>:</a:t>
            </a:r>
          </a:p>
          <a:p>
            <a:pPr lvl="1">
              <a:buFontTx/>
              <a:buChar char="-"/>
            </a:pPr>
            <a:r>
              <a:rPr lang="ro-RO" sz="1400" dirty="0">
                <a:cs typeface="Arial" panose="020B0604020202020204" pitchFamily="34" charset="0"/>
              </a:rPr>
              <a:t>Consolidarea infrastructurii tehnologiei informaţiei şi a comunicaţiilor (TIC)</a:t>
            </a:r>
          </a:p>
          <a:p>
            <a:pPr lvl="1">
              <a:buFontTx/>
              <a:buChar char="-"/>
            </a:pPr>
            <a:r>
              <a:rPr lang="ro-RO" sz="1400" dirty="0">
                <a:cs typeface="Arial" panose="020B0604020202020204" pitchFamily="34" charset="0"/>
              </a:rPr>
              <a:t>Facilitarea accesului public la infrastructura informaţională, în zonele albe NGA </a:t>
            </a:r>
          </a:p>
          <a:p>
            <a:r>
              <a:rPr lang="ro-RO" b="1" dirty="0">
                <a:solidFill>
                  <a:srgbClr val="462340"/>
                </a:solidFill>
              </a:rPr>
              <a:t>Condiții specifice:</a:t>
            </a:r>
          </a:p>
          <a:p>
            <a:pPr lvl="1">
              <a:buFontTx/>
              <a:buChar char="-"/>
            </a:pPr>
            <a:r>
              <a:rPr lang="ro-RO" sz="1400" dirty="0">
                <a:cs typeface="Arial" panose="020B0604020202020204" pitchFamily="34" charset="0"/>
              </a:rPr>
              <a:t>Oferirea de acces la internet clienților finali de cel puțin 30 Mbps</a:t>
            </a:r>
          </a:p>
          <a:p>
            <a:pPr lvl="1">
              <a:buFontTx/>
              <a:buChar char="-"/>
            </a:pPr>
            <a:r>
              <a:rPr lang="ro-RO" sz="1400" dirty="0">
                <a:cs typeface="Arial" panose="020B0604020202020204" pitchFamily="34" charset="0"/>
              </a:rPr>
              <a:t>Finanțarea atât a rețelei de bază (backhaul), cât și a celei de acces (bucla locală).</a:t>
            </a:r>
          </a:p>
          <a:p>
            <a:pPr lvl="1">
              <a:buFontTx/>
              <a:buChar char="-"/>
            </a:pPr>
            <a:r>
              <a:rPr lang="ro-RO" sz="1400" dirty="0">
                <a:cs typeface="Arial" panose="020B0604020202020204" pitchFamily="34" charset="0"/>
              </a:rPr>
              <a:t>Rețele în proprietatea operatorilor</a:t>
            </a:r>
          </a:p>
          <a:p>
            <a:pPr marL="0" lvl="0" indent="0">
              <a:lnSpc>
                <a:spcPct val="115000"/>
              </a:lnSpc>
              <a:buNone/>
            </a:pPr>
            <a:r>
              <a:rPr lang="ro-RO" b="1" dirty="0">
                <a:solidFill>
                  <a:srgbClr val="462340"/>
                </a:solidFill>
              </a:rPr>
              <a:t>Valoare: </a:t>
            </a:r>
            <a:r>
              <a:rPr lang="en-US" b="1" dirty="0">
                <a:solidFill>
                  <a:srgbClr val="462340"/>
                </a:solidFill>
              </a:rPr>
              <a:t>65</a:t>
            </a:r>
            <a:r>
              <a:rPr lang="ro-RO" b="1" dirty="0">
                <a:solidFill>
                  <a:srgbClr val="462340"/>
                </a:solidFill>
              </a:rPr>
              <a:t>.</a:t>
            </a:r>
            <a:r>
              <a:rPr lang="en-US" b="1" dirty="0">
                <a:solidFill>
                  <a:srgbClr val="462340"/>
                </a:solidFill>
              </a:rPr>
              <a:t>245</a:t>
            </a:r>
            <a:r>
              <a:rPr lang="ro-RO" b="1" dirty="0">
                <a:solidFill>
                  <a:srgbClr val="462340"/>
                </a:solidFill>
              </a:rPr>
              <a:t>.</a:t>
            </a:r>
            <a:r>
              <a:rPr lang="en-US" b="1" dirty="0">
                <a:solidFill>
                  <a:srgbClr val="462340"/>
                </a:solidFill>
              </a:rPr>
              <a:t>900</a:t>
            </a:r>
            <a:r>
              <a:rPr lang="ro-RO" b="1" dirty="0">
                <a:solidFill>
                  <a:srgbClr val="462340"/>
                </a:solidFill>
              </a:rPr>
              <a:t> euro	</a:t>
            </a: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18</a:t>
            </a:fld>
            <a:endParaRPr lang="en-US" dirty="0"/>
          </a:p>
        </p:txBody>
      </p:sp>
    </p:spTree>
    <p:extLst>
      <p:ext uri="{BB962C8B-B14F-4D97-AF65-F5344CB8AC3E}">
        <p14:creationId xmlns:p14="http://schemas.microsoft.com/office/powerpoint/2010/main" val="7318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amond(in)">
                                      <p:cBhvr>
                                        <p:cTn id="17" dur="2000"/>
                                        <p:tgtEl>
                                          <p:spTgt spid="19">
                                            <p:txEl>
                                              <p:pRg st="2" end="2"/>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diamond(in)">
                                      <p:cBhvr>
                                        <p:cTn id="20" dur="2000"/>
                                        <p:tgtEl>
                                          <p:spTgt spid="19">
                                            <p:txEl>
                                              <p:pRg st="3" end="3"/>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Effect transition="in" filter="diamond(in)">
                                      <p:cBhvr>
                                        <p:cTn id="23" dur="2000"/>
                                        <p:tgtEl>
                                          <p:spTgt spid="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9">
                                            <p:txEl>
                                              <p:pRg st="5" end="5"/>
                                            </p:txEl>
                                          </p:spTgt>
                                        </p:tgtEl>
                                        <p:attrNameLst>
                                          <p:attrName>style.visibility</p:attrName>
                                        </p:attrNameLst>
                                      </p:cBhvr>
                                      <p:to>
                                        <p:strVal val="visible"/>
                                      </p:to>
                                    </p:set>
                                    <p:animEffect transition="in" filter="diamond(in)">
                                      <p:cBhvr>
                                        <p:cTn id="28" dur="2000"/>
                                        <p:tgtEl>
                                          <p:spTgt spid="19">
                                            <p:txEl>
                                              <p:pRg st="5" end="5"/>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animEffect transition="in" filter="diamond(in)">
                                      <p:cBhvr>
                                        <p:cTn id="31" dur="2000"/>
                                        <p:tgtEl>
                                          <p:spTgt spid="19">
                                            <p:txEl>
                                              <p:pRg st="6" end="6"/>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
                                            <p:txEl>
                                              <p:pRg st="7" end="7"/>
                                            </p:txEl>
                                          </p:spTgt>
                                        </p:tgtEl>
                                        <p:attrNameLst>
                                          <p:attrName>style.visibility</p:attrName>
                                        </p:attrNameLst>
                                      </p:cBhvr>
                                      <p:to>
                                        <p:strVal val="visible"/>
                                      </p:to>
                                    </p:set>
                                    <p:animEffect transition="in" filter="diamond(in)">
                                      <p:cBhvr>
                                        <p:cTn id="34" dur="2000"/>
                                        <p:tgtEl>
                                          <p:spTgt spid="19">
                                            <p:txEl>
                                              <p:pRg st="7" end="7"/>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9">
                                            <p:txEl>
                                              <p:pRg st="8" end="8"/>
                                            </p:txEl>
                                          </p:spTgt>
                                        </p:tgtEl>
                                        <p:attrNameLst>
                                          <p:attrName>style.visibility</p:attrName>
                                        </p:attrNameLst>
                                      </p:cBhvr>
                                      <p:to>
                                        <p:strVal val="visible"/>
                                      </p:to>
                                    </p:set>
                                    <p:animEffect transition="in" filter="diamond(in)">
                                      <p:cBhvr>
                                        <p:cTn id="37" dur="2000"/>
                                        <p:tgtEl>
                                          <p:spTgt spid="1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9">
                                            <p:txEl>
                                              <p:pRg st="9" end="9"/>
                                            </p:txEl>
                                          </p:spTgt>
                                        </p:tgtEl>
                                        <p:attrNameLst>
                                          <p:attrName>style.visibility</p:attrName>
                                        </p:attrNameLst>
                                      </p:cBhvr>
                                      <p:to>
                                        <p:strVal val="visible"/>
                                      </p:to>
                                    </p:set>
                                    <p:animEffect transition="in" filter="diamond(in)">
                                      <p:cBhvr>
                                        <p:cTn id="42" dur="20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loseup of back of car">
            <a:extLst>
              <a:ext uri="{FF2B5EF4-FFF2-40B4-BE49-F238E27FC236}">
                <a16:creationId xmlns:a16="http://schemas.microsoft.com/office/drawing/2014/main" id="{B76024DF-019D-DB4D-A346-9138396F62E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11" b="11"/>
          <a:stretch>
            <a:fillRect/>
          </a:stretch>
        </p:blipFill>
        <p:spPr/>
      </p:pic>
      <p:sp>
        <p:nvSpPr>
          <p:cNvPr id="14" name="Title 13">
            <a:extLst>
              <a:ext uri="{FF2B5EF4-FFF2-40B4-BE49-F238E27FC236}">
                <a16:creationId xmlns:a16="http://schemas.microsoft.com/office/drawing/2014/main" id="{BF01A071-338D-4D5A-BE90-3F5726F01B83}"/>
              </a:ext>
            </a:extLst>
          </p:cNvPr>
          <p:cNvSpPr>
            <a:spLocks noGrp="1"/>
          </p:cNvSpPr>
          <p:nvPr>
            <p:ph type="title"/>
          </p:nvPr>
        </p:nvSpPr>
        <p:spPr>
          <a:xfrm>
            <a:off x="5215796" y="504420"/>
            <a:ext cx="6404696" cy="656166"/>
          </a:xfrm>
        </p:spPr>
        <p:txBody>
          <a:bodyPr/>
          <a:lstStyle/>
          <a:p>
            <a:r>
              <a:rPr lang="ro-RO" dirty="0"/>
              <a:t>CONCLUZII</a:t>
            </a:r>
            <a:endParaRPr lang="en-US" dirty="0"/>
          </a:p>
        </p:txBody>
      </p:sp>
      <p:sp>
        <p:nvSpPr>
          <p:cNvPr id="28" name="Slide Number Placeholder 27">
            <a:extLst>
              <a:ext uri="{FF2B5EF4-FFF2-40B4-BE49-F238E27FC236}">
                <a16:creationId xmlns:a16="http://schemas.microsoft.com/office/drawing/2014/main" id="{4BAF6A24-4ECF-4F26-AAE3-EE8BD08C1B7C}"/>
              </a:ext>
            </a:extLst>
          </p:cNvPr>
          <p:cNvSpPr>
            <a:spLocks noGrp="1"/>
          </p:cNvSpPr>
          <p:nvPr>
            <p:ph type="sldNum" sz="quarter" idx="19"/>
          </p:nvPr>
        </p:nvSpPr>
        <p:spPr/>
        <p:txBody>
          <a:bodyPr/>
          <a:lstStyle/>
          <a:p>
            <a:fld id="{DCB4E619-4CA9-4A22-920F-20396BF50470}" type="slidenum">
              <a:rPr lang="en-US" smtClean="0"/>
              <a:pPr/>
              <a:t>19</a:t>
            </a:fld>
            <a:endParaRPr lang="en-US" dirty="0"/>
          </a:p>
        </p:txBody>
      </p:sp>
      <p:sp>
        <p:nvSpPr>
          <p:cNvPr id="7" name="Text Placeholder 6">
            <a:extLst>
              <a:ext uri="{FF2B5EF4-FFF2-40B4-BE49-F238E27FC236}">
                <a16:creationId xmlns:a16="http://schemas.microsoft.com/office/drawing/2014/main" id="{71C9E73C-C219-4D4C-ADAD-23D02778C8E6}"/>
              </a:ext>
            </a:extLst>
          </p:cNvPr>
          <p:cNvSpPr>
            <a:spLocks noGrp="1"/>
          </p:cNvSpPr>
          <p:nvPr>
            <p:ph type="body" sz="quarter" idx="20"/>
          </p:nvPr>
        </p:nvSpPr>
        <p:spPr>
          <a:xfrm>
            <a:off x="5215796" y="1670538"/>
            <a:ext cx="3017520" cy="4147426"/>
          </a:xfrm>
        </p:spPr>
        <p:txBody>
          <a:bodyPr/>
          <a:lstStyle/>
          <a:p>
            <a:pPr marL="0" indent="0" algn="ctr">
              <a:buNone/>
            </a:pPr>
            <a:r>
              <a:rPr lang="ro-RO" sz="1600" b="1" dirty="0"/>
              <a:t>Echipă multidisciplinară</a:t>
            </a:r>
          </a:p>
          <a:p>
            <a:pPr marL="0" indent="0" algn="ctr">
              <a:buNone/>
            </a:pPr>
            <a:r>
              <a:rPr lang="ro-RO" sz="1600" b="1" dirty="0"/>
              <a:t>20 experți</a:t>
            </a:r>
          </a:p>
          <a:p>
            <a:pPr marL="0" indent="0" algn="ctr">
              <a:buNone/>
            </a:pPr>
            <a:r>
              <a:rPr lang="ro-RO" sz="1600" b="1" dirty="0"/>
              <a:t>Perseverență</a:t>
            </a:r>
          </a:p>
          <a:p>
            <a:pPr marL="0" indent="0" algn="ctr">
              <a:buNone/>
            </a:pPr>
            <a:r>
              <a:rPr lang="ro-RO" sz="1600" b="1" dirty="0"/>
              <a:t>Colegialitate</a:t>
            </a:r>
          </a:p>
          <a:p>
            <a:pPr marL="0" indent="0" algn="ctr">
              <a:buNone/>
            </a:pPr>
            <a:r>
              <a:rPr lang="ro-RO" sz="1600" b="1" dirty="0"/>
              <a:t>Colaborare inter-instituțională</a:t>
            </a:r>
          </a:p>
          <a:p>
            <a:pPr marL="0" indent="0" algn="ctr">
              <a:buNone/>
            </a:pPr>
            <a:endParaRPr lang="ro-RO" sz="1600" b="1" i="1" dirty="0">
              <a:effectLst>
                <a:outerShdw blurRad="38100" dist="38100" dir="2700000" algn="tl">
                  <a:srgbClr val="000000">
                    <a:alpha val="43137"/>
                  </a:srgbClr>
                </a:outerShdw>
              </a:effectLst>
            </a:endParaRPr>
          </a:p>
          <a:p>
            <a:pPr marL="0" indent="0" algn="ctr">
              <a:buNone/>
            </a:pPr>
            <a:endParaRPr lang="ro-RO" sz="1600" b="1" i="1" dirty="0">
              <a:effectLst>
                <a:outerShdw blurRad="38100" dist="38100" dir="2700000" algn="tl">
                  <a:srgbClr val="000000">
                    <a:alpha val="43137"/>
                  </a:srgbClr>
                </a:outerShdw>
              </a:effectLst>
            </a:endParaRPr>
          </a:p>
          <a:p>
            <a:pPr marL="0" indent="0" algn="ctr">
              <a:buNone/>
            </a:pPr>
            <a:endParaRPr lang="ro-RO" sz="1600" b="1" i="1" dirty="0">
              <a:effectLst>
                <a:outerShdw blurRad="38100" dist="38100" dir="2700000" algn="tl">
                  <a:srgbClr val="000000">
                    <a:alpha val="43137"/>
                  </a:srgbClr>
                </a:outerShdw>
              </a:effectLst>
            </a:endParaRPr>
          </a:p>
          <a:p>
            <a:pPr marL="0" indent="0" algn="ctr">
              <a:buNone/>
            </a:pPr>
            <a:endParaRPr lang="ro-RO" sz="1600" b="1" i="1" dirty="0">
              <a:effectLst>
                <a:outerShdw blurRad="38100" dist="38100" dir="2700000" algn="tl">
                  <a:srgbClr val="000000">
                    <a:alpha val="43137"/>
                  </a:srgbClr>
                </a:outerShdw>
              </a:effectLst>
            </a:endParaRPr>
          </a:p>
          <a:p>
            <a:pPr marL="0" indent="0" algn="ctr">
              <a:buNone/>
            </a:pPr>
            <a:r>
              <a:rPr lang="ro-RO" sz="1600" b="1" i="1" dirty="0">
                <a:effectLst>
                  <a:outerShdw blurRad="38100" dist="38100" dir="2700000" algn="tl">
                    <a:srgbClr val="000000">
                      <a:alpha val="43137"/>
                    </a:srgbClr>
                  </a:outerShdw>
                </a:effectLst>
              </a:rPr>
              <a:t>15.592.663 LEI</a:t>
            </a:r>
          </a:p>
          <a:p>
            <a:pPr marL="0" indent="0" algn="ctr">
              <a:buNone/>
            </a:pPr>
            <a:r>
              <a:rPr lang="ro-RO" sz="1600" b="1" i="1" dirty="0">
                <a:effectLst>
                  <a:outerShdw blurRad="38100" dist="38100" dir="2700000" algn="tl">
                    <a:srgbClr val="000000">
                      <a:alpha val="43137"/>
                    </a:srgbClr>
                  </a:outerShdw>
                </a:effectLst>
              </a:rPr>
              <a:t>≈</a:t>
            </a:r>
            <a:r>
              <a:rPr lang="en-US" sz="1600" b="1" i="1" dirty="0">
                <a:effectLst>
                  <a:outerShdw blurRad="38100" dist="38100" dir="2700000" algn="tl">
                    <a:srgbClr val="000000">
                      <a:alpha val="43137"/>
                    </a:srgbClr>
                  </a:outerShdw>
                </a:effectLst>
              </a:rPr>
              <a:t> 3</a:t>
            </a:r>
            <a:r>
              <a:rPr lang="ro-RO" sz="1600" b="1" i="1" dirty="0">
                <a:effectLst>
                  <a:outerShdw blurRad="38100" dist="38100" dir="2700000" algn="tl">
                    <a:srgbClr val="000000">
                      <a:alpha val="43137"/>
                    </a:srgbClr>
                  </a:outerShdw>
                </a:effectLst>
              </a:rPr>
              <a:t> milioane €</a:t>
            </a:r>
          </a:p>
          <a:p>
            <a:pPr marL="0" indent="0" algn="ctr">
              <a:buNone/>
            </a:pPr>
            <a:endParaRPr lang="ro-RO" sz="1600" b="1" i="1" dirty="0">
              <a:effectLst>
                <a:outerShdw blurRad="38100" dist="38100" dir="2700000" algn="tl">
                  <a:srgbClr val="000000">
                    <a:alpha val="43137"/>
                  </a:srgbClr>
                </a:outerShdw>
              </a:effectLst>
            </a:endParaRPr>
          </a:p>
          <a:p>
            <a:pPr marL="0" indent="0" algn="ctr">
              <a:buNone/>
            </a:pPr>
            <a:endParaRPr lang="ro-RO" sz="1600" b="1" dirty="0"/>
          </a:p>
          <a:p>
            <a:pPr marL="0" indent="0" algn="ctr">
              <a:buNone/>
            </a:pPr>
            <a:endParaRPr lang="ro-RO" sz="1600" b="1" dirty="0"/>
          </a:p>
          <a:p>
            <a:pPr marL="0" indent="0" algn="ctr">
              <a:buNone/>
            </a:pPr>
            <a:endParaRPr lang="ro-RO" b="1" dirty="0"/>
          </a:p>
          <a:p>
            <a:pPr marL="0" indent="0" algn="ctr">
              <a:buNone/>
            </a:pPr>
            <a:endParaRPr lang="en-US" b="1" dirty="0"/>
          </a:p>
        </p:txBody>
      </p:sp>
      <p:sp>
        <p:nvSpPr>
          <p:cNvPr id="6" name="Text Placeholder 5">
            <a:extLst>
              <a:ext uri="{FF2B5EF4-FFF2-40B4-BE49-F238E27FC236}">
                <a16:creationId xmlns:a16="http://schemas.microsoft.com/office/drawing/2014/main" id="{111CB234-CB3F-4A47-91E0-020BE57B2B49}"/>
              </a:ext>
            </a:extLst>
          </p:cNvPr>
          <p:cNvSpPr>
            <a:spLocks noGrp="1"/>
          </p:cNvSpPr>
          <p:nvPr>
            <p:ph type="body" sz="quarter" idx="16"/>
          </p:nvPr>
        </p:nvSpPr>
        <p:spPr>
          <a:xfrm>
            <a:off x="8233316" y="1723293"/>
            <a:ext cx="3387176" cy="4642338"/>
          </a:xfrm>
        </p:spPr>
        <p:txBody>
          <a:bodyPr/>
          <a:lstStyle/>
          <a:p>
            <a:pPr marL="0" indent="0" algn="ctr">
              <a:buNone/>
            </a:pPr>
            <a:r>
              <a:rPr lang="ro-RO" sz="1600" b="1" dirty="0"/>
              <a:t>20 proiecte </a:t>
            </a:r>
          </a:p>
          <a:p>
            <a:pPr marL="0" indent="0" algn="ctr">
              <a:buNone/>
            </a:pPr>
            <a:r>
              <a:rPr lang="ro-RO" sz="1600" b="1" dirty="0"/>
              <a:t>1 schemă de grant-uri</a:t>
            </a:r>
          </a:p>
          <a:p>
            <a:pPr marL="0" indent="0" algn="ctr">
              <a:buNone/>
            </a:pPr>
            <a:r>
              <a:rPr lang="ro-RO" sz="1600" b="1" dirty="0"/>
              <a:t>Evenimente de viață </a:t>
            </a:r>
          </a:p>
          <a:p>
            <a:pPr marL="0" indent="0" algn="ctr">
              <a:buNone/>
            </a:pPr>
            <a:r>
              <a:rPr lang="ro-RO" sz="1600" b="1" dirty="0"/>
              <a:t>Interoperabilitate</a:t>
            </a:r>
          </a:p>
          <a:p>
            <a:pPr marL="0" indent="0" algn="ctr">
              <a:buNone/>
            </a:pPr>
            <a:r>
              <a:rPr lang="ro-RO" sz="1600" b="1" dirty="0"/>
              <a:t>Nodul e-IDAS</a:t>
            </a:r>
          </a:p>
          <a:p>
            <a:pPr marL="0" indent="0" algn="ctr">
              <a:buNone/>
            </a:pPr>
            <a:r>
              <a:rPr lang="ro-RO" sz="1600" b="1" dirty="0"/>
              <a:t>Securitate cibernetică</a:t>
            </a:r>
          </a:p>
          <a:p>
            <a:pPr marL="0" indent="0" algn="ctr">
              <a:buNone/>
            </a:pPr>
            <a:r>
              <a:rPr lang="ro-RO" sz="1600" b="1" dirty="0"/>
              <a:t>Identificare digitală</a:t>
            </a:r>
          </a:p>
          <a:p>
            <a:pPr marL="0" indent="0" algn="ctr">
              <a:buNone/>
            </a:pPr>
            <a:r>
              <a:rPr lang="ro-RO" sz="1600" b="1" dirty="0"/>
              <a:t>e-Cultură</a:t>
            </a:r>
          </a:p>
          <a:p>
            <a:pPr marL="0" indent="0" algn="ctr">
              <a:buNone/>
            </a:pPr>
            <a:r>
              <a:rPr lang="ro-RO" sz="1600" b="1" dirty="0"/>
              <a:t>e-Sănătate</a:t>
            </a:r>
          </a:p>
          <a:p>
            <a:pPr marL="0" indent="0" algn="ctr">
              <a:buNone/>
            </a:pPr>
            <a:r>
              <a:rPr lang="ro-RO" sz="1600" b="1" i="1" dirty="0">
                <a:effectLst>
                  <a:outerShdw blurRad="38100" dist="38100" dir="2700000" algn="tl">
                    <a:srgbClr val="000000">
                      <a:alpha val="43137"/>
                    </a:srgbClr>
                  </a:outerShdw>
                </a:effectLst>
              </a:rPr>
              <a:t>1.633.457.789 LEI</a:t>
            </a:r>
          </a:p>
          <a:p>
            <a:pPr marL="0" indent="0" algn="ctr">
              <a:buNone/>
            </a:pPr>
            <a:r>
              <a:rPr lang="ro-RO" sz="1600" b="1" i="1" dirty="0">
                <a:effectLst>
                  <a:outerShdw blurRad="38100" dist="38100" dir="2700000" algn="tl">
                    <a:srgbClr val="000000">
                      <a:alpha val="43137"/>
                    </a:srgbClr>
                  </a:outerShdw>
                </a:effectLst>
              </a:rPr>
              <a:t>≈</a:t>
            </a:r>
            <a:r>
              <a:rPr lang="en-US" sz="1600" b="1" i="1" dirty="0">
                <a:effectLst>
                  <a:outerShdw blurRad="38100" dist="38100" dir="2700000" algn="tl">
                    <a:srgbClr val="000000">
                      <a:alpha val="43137"/>
                    </a:srgbClr>
                  </a:outerShdw>
                </a:effectLst>
              </a:rPr>
              <a:t> </a:t>
            </a:r>
            <a:r>
              <a:rPr lang="ro-RO" sz="1600" b="1" i="1" dirty="0">
                <a:effectLst>
                  <a:outerShdw blurRad="38100" dist="38100" dir="2700000" algn="tl">
                    <a:srgbClr val="000000">
                      <a:alpha val="43137"/>
                    </a:srgbClr>
                  </a:outerShdw>
                </a:effectLst>
              </a:rPr>
              <a:t>413 milioane €</a:t>
            </a:r>
          </a:p>
          <a:p>
            <a:pPr marL="0" indent="0" algn="ctr">
              <a:buNone/>
            </a:pPr>
            <a:endParaRPr lang="ro-RO" sz="1600" b="1" dirty="0"/>
          </a:p>
          <a:p>
            <a:pPr marL="0" indent="0" algn="ctr">
              <a:buNone/>
            </a:pPr>
            <a:endParaRPr lang="ro-RO" sz="1600" b="1" dirty="0"/>
          </a:p>
          <a:p>
            <a:pPr marL="0" indent="0" algn="ctr">
              <a:buNone/>
            </a:pPr>
            <a:endParaRPr lang="ro-RO" sz="1600" b="1" dirty="0"/>
          </a:p>
          <a:p>
            <a:pPr marL="0" indent="0" algn="ctr">
              <a:buNone/>
            </a:pPr>
            <a:endParaRPr lang="ro-RO" sz="1600" b="1" dirty="0"/>
          </a:p>
          <a:p>
            <a:pPr marL="0" indent="0" algn="ctr">
              <a:buNone/>
            </a:pPr>
            <a:endParaRPr lang="en-US" sz="1600" b="1" dirty="0"/>
          </a:p>
        </p:txBody>
      </p:sp>
    </p:spTree>
    <p:extLst>
      <p:ext uri="{BB962C8B-B14F-4D97-AF65-F5344CB8AC3E}">
        <p14:creationId xmlns:p14="http://schemas.microsoft.com/office/powerpoint/2010/main" val="146201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635AA92-1D29-4831-89E4-1B49C265FA6C}"/>
              </a:ext>
            </a:extLst>
          </p:cNvPr>
          <p:cNvSpPr>
            <a:spLocks noGrp="1"/>
          </p:cNvSpPr>
          <p:nvPr>
            <p:ph type="title"/>
          </p:nvPr>
        </p:nvSpPr>
        <p:spPr>
          <a:xfrm>
            <a:off x="831849" y="3387725"/>
            <a:ext cx="5680075" cy="946883"/>
          </a:xfrm>
        </p:spPr>
        <p:txBody>
          <a:bodyPr/>
          <a:lstStyle/>
          <a:p>
            <a:r>
              <a:rPr lang="ro-RO" sz="2400" dirty="0">
                <a:solidFill>
                  <a:srgbClr val="462340"/>
                </a:solidFill>
              </a:rPr>
              <a:t>Obiectivul general al proiectului</a:t>
            </a:r>
          </a:p>
        </p:txBody>
      </p:sp>
      <p:sp>
        <p:nvSpPr>
          <p:cNvPr id="26" name="Text Placeholder 25">
            <a:extLst>
              <a:ext uri="{FF2B5EF4-FFF2-40B4-BE49-F238E27FC236}">
                <a16:creationId xmlns:a16="http://schemas.microsoft.com/office/drawing/2014/main" id="{15AFB5E9-384C-4F94-802F-F7BDC044F196}"/>
              </a:ext>
            </a:extLst>
          </p:cNvPr>
          <p:cNvSpPr>
            <a:spLocks noGrp="1"/>
          </p:cNvSpPr>
          <p:nvPr>
            <p:ph type="body" idx="1"/>
          </p:nvPr>
        </p:nvSpPr>
        <p:spPr>
          <a:xfrm>
            <a:off x="691172" y="4572000"/>
            <a:ext cx="7458217" cy="1275347"/>
          </a:xfrm>
        </p:spPr>
        <p:txBody>
          <a:bodyPr/>
          <a:lstStyle/>
          <a:p>
            <a:r>
              <a:rPr lang="ro-RO" i="1" dirty="0"/>
              <a:t>Sprijin pentru </a:t>
            </a:r>
            <a:endParaRPr lang="en-US" i="1" dirty="0"/>
          </a:p>
          <a:p>
            <a:r>
              <a:rPr lang="ro-RO" b="1" i="1" dirty="0"/>
              <a:t>Autoritatea pentru Digitalizarea României</a:t>
            </a:r>
            <a:r>
              <a:rPr lang="ro-RO" i="1" dirty="0"/>
              <a:t> </a:t>
            </a:r>
            <a:endParaRPr lang="en-US" i="1" dirty="0"/>
          </a:p>
          <a:p>
            <a:r>
              <a:rPr lang="ro-RO" i="1" dirty="0"/>
              <a:t>în realizarea obiectivelor Strategiei Naționale </a:t>
            </a:r>
            <a:endParaRPr lang="en-US" i="1" dirty="0"/>
          </a:p>
          <a:p>
            <a:r>
              <a:rPr lang="ro-RO" i="1" dirty="0"/>
              <a:t>Agenda Digitală pentru România 2020</a:t>
            </a:r>
          </a:p>
        </p:txBody>
      </p:sp>
      <p:pic>
        <p:nvPicPr>
          <p:cNvPr id="10" name="Picture Placeholder 9" descr="closeup modern building">
            <a:extLst>
              <a:ext uri="{FF2B5EF4-FFF2-40B4-BE49-F238E27FC236}">
                <a16:creationId xmlns:a16="http://schemas.microsoft.com/office/drawing/2014/main" id="{F4D18FF8-AA04-4E4F-9ABD-D7320616C6F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4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scattered hearts">
            <a:extLst>
              <a:ext uri="{FF2B5EF4-FFF2-40B4-BE49-F238E27FC236}">
                <a16:creationId xmlns:a16="http://schemas.microsoft.com/office/drawing/2014/main" id="{92BB8B2D-E401-2647-9892-95951D9CF0B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2667000" y="0"/>
            <a:ext cx="6858000" cy="6858000"/>
          </a:xfrm>
        </p:spPr>
      </p:pic>
      <p:sp>
        <p:nvSpPr>
          <p:cNvPr id="2" name="Title 1">
            <a:extLst>
              <a:ext uri="{FF2B5EF4-FFF2-40B4-BE49-F238E27FC236}">
                <a16:creationId xmlns:a16="http://schemas.microsoft.com/office/drawing/2014/main" id="{8E34323A-4440-4925-884C-BF32AF969623}"/>
              </a:ext>
            </a:extLst>
          </p:cNvPr>
          <p:cNvSpPr>
            <a:spLocks noGrp="1"/>
          </p:cNvSpPr>
          <p:nvPr>
            <p:ph type="ctrTitle"/>
          </p:nvPr>
        </p:nvSpPr>
        <p:spPr/>
        <p:txBody>
          <a:bodyPr/>
          <a:lstStyle/>
          <a:p>
            <a:r>
              <a:rPr lang="ro-RO" dirty="0"/>
              <a:t>VĂ MULȚUMIM!</a:t>
            </a:r>
            <a:endParaRPr lang="en-GB" dirty="0"/>
          </a:p>
        </p:txBody>
      </p:sp>
      <p:pic>
        <p:nvPicPr>
          <p:cNvPr id="25" name="Graphic 24" descr="User" title="Icon - Presenter Name">
            <a:extLst>
              <a:ext uri="{FF2B5EF4-FFF2-40B4-BE49-F238E27FC236}">
                <a16:creationId xmlns:a16="http://schemas.microsoft.com/office/drawing/2014/main" id="{8AD9F4DD-CCDA-4C5B-AC7A-71E96FD45B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2357" y="4451822"/>
            <a:ext cx="218900" cy="218900"/>
          </a:xfrm>
          <a:prstGeom prst="rect">
            <a:avLst/>
          </a:prstGeom>
        </p:spPr>
      </p:pic>
      <p:sp>
        <p:nvSpPr>
          <p:cNvPr id="47" name="Text Placeholder 46">
            <a:extLst>
              <a:ext uri="{FF2B5EF4-FFF2-40B4-BE49-F238E27FC236}">
                <a16:creationId xmlns:a16="http://schemas.microsoft.com/office/drawing/2014/main" id="{4D95FE79-CFF8-4D94-9DEC-570635FF4F8C}"/>
              </a:ext>
            </a:extLst>
          </p:cNvPr>
          <p:cNvSpPr>
            <a:spLocks noGrp="1"/>
          </p:cNvSpPr>
          <p:nvPr>
            <p:ph type="body" sz="quarter" idx="15"/>
          </p:nvPr>
        </p:nvSpPr>
        <p:spPr/>
        <p:txBody>
          <a:bodyPr/>
          <a:lstStyle/>
          <a:p>
            <a:r>
              <a:rPr lang="ro-RO" sz="1600" b="1" dirty="0"/>
              <a:t>Monica Chiffa</a:t>
            </a:r>
            <a:endParaRPr lang="en-GB" sz="1600" b="1" dirty="0"/>
          </a:p>
        </p:txBody>
      </p:sp>
      <p:pic>
        <p:nvPicPr>
          <p:cNvPr id="27" name="Graphic 26" descr="Smart Phone" title="Icon - Presenter Phone Number">
            <a:extLst>
              <a:ext uri="{FF2B5EF4-FFF2-40B4-BE49-F238E27FC236}">
                <a16:creationId xmlns:a16="http://schemas.microsoft.com/office/drawing/2014/main" id="{7F57AED0-2F73-4435-986B-E6D6B090FB8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92357" y="4888322"/>
            <a:ext cx="218900" cy="218900"/>
          </a:xfrm>
          <a:prstGeom prst="rect">
            <a:avLst/>
          </a:prstGeom>
        </p:spPr>
      </p:pic>
      <p:sp>
        <p:nvSpPr>
          <p:cNvPr id="48" name="Text Placeholder 47">
            <a:extLst>
              <a:ext uri="{FF2B5EF4-FFF2-40B4-BE49-F238E27FC236}">
                <a16:creationId xmlns:a16="http://schemas.microsoft.com/office/drawing/2014/main" id="{06FFB8C8-0373-4CC1-AEBD-2339FD80758A}"/>
              </a:ext>
            </a:extLst>
          </p:cNvPr>
          <p:cNvSpPr>
            <a:spLocks noGrp="1"/>
          </p:cNvSpPr>
          <p:nvPr>
            <p:ph type="body" sz="quarter" idx="16"/>
          </p:nvPr>
        </p:nvSpPr>
        <p:spPr/>
        <p:txBody>
          <a:bodyPr/>
          <a:lstStyle/>
          <a:p>
            <a:r>
              <a:rPr lang="ro-RO" sz="1600" b="1" dirty="0"/>
              <a:t>0731 498 181</a:t>
            </a:r>
            <a:endParaRPr lang="en-GB" sz="1600" b="1" dirty="0"/>
          </a:p>
        </p:txBody>
      </p:sp>
      <p:pic>
        <p:nvPicPr>
          <p:cNvPr id="26" name="Graphic 25" descr="Envelope" title="Icon Presenter Email">
            <a:extLst>
              <a:ext uri="{FF2B5EF4-FFF2-40B4-BE49-F238E27FC236}">
                <a16:creationId xmlns:a16="http://schemas.microsoft.com/office/drawing/2014/main" id="{D4984F9A-48C8-4F0D-AFBE-978FEBD86F1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92357" y="5324822"/>
            <a:ext cx="218900" cy="218900"/>
          </a:xfrm>
          <a:prstGeom prst="rect">
            <a:avLst/>
          </a:prstGeom>
        </p:spPr>
      </p:pic>
      <p:sp>
        <p:nvSpPr>
          <p:cNvPr id="49" name="Text Placeholder 48">
            <a:extLst>
              <a:ext uri="{FF2B5EF4-FFF2-40B4-BE49-F238E27FC236}">
                <a16:creationId xmlns:a16="http://schemas.microsoft.com/office/drawing/2014/main" id="{471D5D2B-28B9-4922-9CA2-09EE845FC8CE}"/>
              </a:ext>
            </a:extLst>
          </p:cNvPr>
          <p:cNvSpPr>
            <a:spLocks noGrp="1"/>
          </p:cNvSpPr>
          <p:nvPr>
            <p:ph type="body" sz="quarter" idx="17"/>
          </p:nvPr>
        </p:nvSpPr>
        <p:spPr/>
        <p:txBody>
          <a:bodyPr/>
          <a:lstStyle/>
          <a:p>
            <a:r>
              <a:rPr lang="ro-RO" sz="1600" b="1" dirty="0"/>
              <a:t>monica.chiffa@adr.gov.ro</a:t>
            </a:r>
            <a:endParaRPr lang="en-GB" sz="1600" b="1" dirty="0"/>
          </a:p>
        </p:txBody>
      </p:sp>
      <p:pic>
        <p:nvPicPr>
          <p:cNvPr id="28" name="Graphic 27" descr="Link">
            <a:extLst>
              <a:ext uri="{FF2B5EF4-FFF2-40B4-BE49-F238E27FC236}">
                <a16:creationId xmlns:a16="http://schemas.microsoft.com/office/drawing/2014/main" id="{73A362A9-D05E-4043-BA3E-8CCCD7280B5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79414" y="5748378"/>
            <a:ext cx="244786" cy="244786"/>
          </a:xfrm>
          <a:prstGeom prst="rect">
            <a:avLst/>
          </a:prstGeom>
        </p:spPr>
      </p:pic>
      <p:sp>
        <p:nvSpPr>
          <p:cNvPr id="50" name="Text Placeholder 49">
            <a:extLst>
              <a:ext uri="{FF2B5EF4-FFF2-40B4-BE49-F238E27FC236}">
                <a16:creationId xmlns:a16="http://schemas.microsoft.com/office/drawing/2014/main" id="{62E8D0D1-0417-4634-A042-83CCE253F308}"/>
              </a:ext>
            </a:extLst>
          </p:cNvPr>
          <p:cNvSpPr>
            <a:spLocks noGrp="1"/>
          </p:cNvSpPr>
          <p:nvPr>
            <p:ph type="body" sz="quarter" idx="18"/>
          </p:nvPr>
        </p:nvSpPr>
        <p:spPr/>
        <p:txBody>
          <a:bodyPr/>
          <a:lstStyle/>
          <a:p>
            <a:r>
              <a:rPr lang="ro-RO" sz="1600" b="1" dirty="0">
                <a:effectLst>
                  <a:outerShdw blurRad="38100" dist="38100" dir="2700000" algn="tl">
                    <a:srgbClr val="000000">
                      <a:alpha val="43137"/>
                    </a:srgbClr>
                  </a:outerShdw>
                </a:effectLst>
              </a:rPr>
              <a:t>www.adr.gov.ro </a:t>
            </a:r>
            <a:endParaRPr lang="en-GB" sz="1600" b="1" dirty="0">
              <a:effectLst>
                <a:outerShdw blurRad="38100" dist="38100" dir="2700000" algn="tl">
                  <a:srgbClr val="000000">
                    <a:alpha val="43137"/>
                  </a:srgbClr>
                </a:outerShdw>
              </a:effectLst>
            </a:endParaRPr>
          </a:p>
        </p:txBody>
      </p:sp>
      <p:cxnSp>
        <p:nvCxnSpPr>
          <p:cNvPr id="24" name="Straight Connector 23" descr="divider line">
            <a:extLst>
              <a:ext uri="{FF2B5EF4-FFF2-40B4-BE49-F238E27FC236}">
                <a16:creationId xmlns:a16="http://schemas.microsoft.com/office/drawing/2014/main" id="{88ABE268-9B2A-4899-AC85-147AE076489C}"/>
              </a:ext>
            </a:extLst>
          </p:cNvPr>
          <p:cNvCxnSpPr/>
          <p:nvPr/>
        </p:nvCxnSpPr>
        <p:spPr>
          <a:xfrm>
            <a:off x="4516210" y="4422773"/>
            <a:ext cx="0" cy="15864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8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635AA92-1D29-4831-89E4-1B49C265FA6C}"/>
              </a:ext>
            </a:extLst>
          </p:cNvPr>
          <p:cNvSpPr>
            <a:spLocks noGrp="1"/>
          </p:cNvSpPr>
          <p:nvPr>
            <p:ph type="title"/>
          </p:nvPr>
        </p:nvSpPr>
        <p:spPr>
          <a:xfrm>
            <a:off x="831849" y="3387725"/>
            <a:ext cx="5680075" cy="946883"/>
          </a:xfrm>
        </p:spPr>
        <p:txBody>
          <a:bodyPr/>
          <a:lstStyle/>
          <a:p>
            <a:r>
              <a:rPr lang="ro-RO" sz="2400" dirty="0">
                <a:solidFill>
                  <a:srgbClr val="462340"/>
                </a:solidFill>
              </a:rPr>
              <a:t>Obiectivul specific al proiectului</a:t>
            </a:r>
          </a:p>
        </p:txBody>
      </p:sp>
      <p:sp>
        <p:nvSpPr>
          <p:cNvPr id="26" name="Text Placeholder 25">
            <a:extLst>
              <a:ext uri="{FF2B5EF4-FFF2-40B4-BE49-F238E27FC236}">
                <a16:creationId xmlns:a16="http://schemas.microsoft.com/office/drawing/2014/main" id="{15AFB5E9-384C-4F94-802F-F7BDC044F196}"/>
              </a:ext>
            </a:extLst>
          </p:cNvPr>
          <p:cNvSpPr>
            <a:spLocks noGrp="1"/>
          </p:cNvSpPr>
          <p:nvPr>
            <p:ph type="body" idx="1"/>
          </p:nvPr>
        </p:nvSpPr>
        <p:spPr>
          <a:xfrm>
            <a:off x="770302" y="4563979"/>
            <a:ext cx="6333883" cy="1764632"/>
          </a:xfrm>
        </p:spPr>
        <p:txBody>
          <a:bodyPr/>
          <a:lstStyle/>
          <a:p>
            <a:r>
              <a:rPr lang="ro-RO" i="1" dirty="0"/>
              <a:t>Crearea unei echipe de profesionişti care să </a:t>
            </a:r>
          </a:p>
          <a:p>
            <a:r>
              <a:rPr lang="ro-RO" i="1" dirty="0"/>
              <a:t>asigure dezvoltarea și implementarea portofoliului de proiecte finanțat din POC</a:t>
            </a:r>
          </a:p>
          <a:p>
            <a:r>
              <a:rPr lang="ro-RO" i="1" dirty="0"/>
              <a:t>asigure un management strategic al măsurilor care vizează îndeplinirea condiționalităților ex-ante aferente POC</a:t>
            </a:r>
          </a:p>
        </p:txBody>
      </p:sp>
      <p:pic>
        <p:nvPicPr>
          <p:cNvPr id="10" name="Picture Placeholder 9" descr="closeup modern building">
            <a:extLst>
              <a:ext uri="{FF2B5EF4-FFF2-40B4-BE49-F238E27FC236}">
                <a16:creationId xmlns:a16="http://schemas.microsoft.com/office/drawing/2014/main" id="{F4D18FF8-AA04-4E4F-9ABD-D7320616C6F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609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p:cTn id="7"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 calcmode="lin" valueType="num">
                                      <p:cBhvr>
                                        <p:cTn id="14" dur="500" fill="hold"/>
                                        <p:tgtEl>
                                          <p:spTgt spid="2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635AA92-1D29-4831-89E4-1B49C265FA6C}"/>
              </a:ext>
            </a:extLst>
          </p:cNvPr>
          <p:cNvSpPr>
            <a:spLocks noGrp="1"/>
          </p:cNvSpPr>
          <p:nvPr>
            <p:ph type="title"/>
          </p:nvPr>
        </p:nvSpPr>
        <p:spPr>
          <a:xfrm>
            <a:off x="831849" y="3387725"/>
            <a:ext cx="5680075" cy="946883"/>
          </a:xfrm>
        </p:spPr>
        <p:txBody>
          <a:bodyPr/>
          <a:lstStyle/>
          <a:p>
            <a:r>
              <a:rPr lang="ro-RO" sz="2400" dirty="0">
                <a:solidFill>
                  <a:srgbClr val="462340"/>
                </a:solidFill>
              </a:rPr>
              <a:t>Valoarea proiectului</a:t>
            </a:r>
          </a:p>
        </p:txBody>
      </p:sp>
      <p:sp>
        <p:nvSpPr>
          <p:cNvPr id="26" name="Text Placeholder 25">
            <a:extLst>
              <a:ext uri="{FF2B5EF4-FFF2-40B4-BE49-F238E27FC236}">
                <a16:creationId xmlns:a16="http://schemas.microsoft.com/office/drawing/2014/main" id="{15AFB5E9-384C-4F94-802F-F7BDC044F196}"/>
              </a:ext>
            </a:extLst>
          </p:cNvPr>
          <p:cNvSpPr>
            <a:spLocks noGrp="1"/>
          </p:cNvSpPr>
          <p:nvPr>
            <p:ph type="body" idx="1"/>
          </p:nvPr>
        </p:nvSpPr>
        <p:spPr>
          <a:xfrm>
            <a:off x="770302" y="4563979"/>
            <a:ext cx="6333883" cy="1764632"/>
          </a:xfrm>
        </p:spPr>
        <p:txBody>
          <a:bodyPr/>
          <a:lstStyle/>
          <a:p>
            <a:r>
              <a:rPr lang="ro-RO" b="1" i="1" dirty="0">
                <a:effectLst>
                  <a:outerShdw blurRad="38100" dist="38100" dir="2700000" algn="tl">
                    <a:srgbClr val="000000">
                      <a:alpha val="43137"/>
                    </a:srgbClr>
                  </a:outerShdw>
                </a:effectLst>
              </a:rPr>
              <a:t>15.592.663 LEI</a:t>
            </a:r>
            <a:r>
              <a:rPr lang="ro-RO" i="1" dirty="0"/>
              <a:t> </a:t>
            </a:r>
          </a:p>
          <a:p>
            <a:r>
              <a:rPr lang="en-US" b="1" i="1" dirty="0">
                <a:effectLst>
                  <a:outerShdw blurRad="38100" dist="38100" dir="2700000" algn="tl">
                    <a:srgbClr val="000000">
                      <a:alpha val="43137"/>
                    </a:srgbClr>
                  </a:outerShdw>
                </a:effectLst>
              </a:rPr>
              <a:t>	</a:t>
            </a:r>
            <a:r>
              <a:rPr lang="ro-RO" b="1" i="1" dirty="0">
                <a:effectLst>
                  <a:outerShdw blurRad="38100" dist="38100" dir="2700000" algn="tl">
                    <a:srgbClr val="000000">
                      <a:alpha val="43137"/>
                    </a:srgbClr>
                  </a:outerShdw>
                </a:effectLst>
              </a:rPr>
              <a:t>din care</a:t>
            </a:r>
            <a:endParaRPr lang="ro-RO" i="1" dirty="0"/>
          </a:p>
          <a:p>
            <a:r>
              <a:rPr lang="en-US" b="1" i="1" dirty="0">
                <a:effectLst>
                  <a:outerShdw blurRad="38100" dist="38100" dir="2700000" algn="tl">
                    <a:srgbClr val="000000">
                      <a:alpha val="43137"/>
                    </a:srgbClr>
                  </a:outerShdw>
                </a:effectLst>
              </a:rPr>
              <a:t>		</a:t>
            </a:r>
            <a:r>
              <a:rPr lang="ro-RO" b="1" i="1" dirty="0">
                <a:effectLst>
                  <a:outerShdw blurRad="38100" dist="38100" dir="2700000" algn="tl">
                    <a:srgbClr val="000000">
                      <a:alpha val="43137"/>
                    </a:srgbClr>
                  </a:outerShdw>
                </a:effectLst>
              </a:rPr>
              <a:t>FEDR 12.816.891 LEI</a:t>
            </a:r>
            <a:endParaRPr lang="ro-RO" i="1" dirty="0"/>
          </a:p>
        </p:txBody>
      </p:sp>
      <p:pic>
        <p:nvPicPr>
          <p:cNvPr id="10" name="Picture Placeholder 9" descr="closeup modern building">
            <a:extLst>
              <a:ext uri="{FF2B5EF4-FFF2-40B4-BE49-F238E27FC236}">
                <a16:creationId xmlns:a16="http://schemas.microsoft.com/office/drawing/2014/main" id="{F4D18FF8-AA04-4E4F-9ABD-D7320616C6F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445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p:cTn id="7"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 calcmode="lin" valueType="num">
                                      <p:cBhvr>
                                        <p:cTn id="14" dur="500" fill="hold"/>
                                        <p:tgtEl>
                                          <p:spTgt spid="2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635AA92-1D29-4831-89E4-1B49C265FA6C}"/>
              </a:ext>
            </a:extLst>
          </p:cNvPr>
          <p:cNvSpPr>
            <a:spLocks noGrp="1"/>
          </p:cNvSpPr>
          <p:nvPr>
            <p:ph type="title"/>
          </p:nvPr>
        </p:nvSpPr>
        <p:spPr>
          <a:xfrm>
            <a:off x="831849" y="3387725"/>
            <a:ext cx="5680075" cy="946883"/>
          </a:xfrm>
        </p:spPr>
        <p:txBody>
          <a:bodyPr/>
          <a:lstStyle/>
          <a:p>
            <a:r>
              <a:rPr lang="ro-RO" sz="2400" dirty="0">
                <a:solidFill>
                  <a:srgbClr val="462340"/>
                </a:solidFill>
              </a:rPr>
              <a:t>Cifrele proiectului</a:t>
            </a:r>
          </a:p>
        </p:txBody>
      </p:sp>
      <p:sp>
        <p:nvSpPr>
          <p:cNvPr id="26" name="Text Placeholder 25">
            <a:extLst>
              <a:ext uri="{FF2B5EF4-FFF2-40B4-BE49-F238E27FC236}">
                <a16:creationId xmlns:a16="http://schemas.microsoft.com/office/drawing/2014/main" id="{15AFB5E9-384C-4F94-802F-F7BDC044F196}"/>
              </a:ext>
            </a:extLst>
          </p:cNvPr>
          <p:cNvSpPr>
            <a:spLocks noGrp="1"/>
          </p:cNvSpPr>
          <p:nvPr>
            <p:ph type="body" idx="1"/>
          </p:nvPr>
        </p:nvSpPr>
        <p:spPr>
          <a:xfrm>
            <a:off x="770302" y="4563979"/>
            <a:ext cx="6333883" cy="1764632"/>
          </a:xfrm>
        </p:spPr>
        <p:txBody>
          <a:bodyPr/>
          <a:lstStyle/>
          <a:p>
            <a:r>
              <a:rPr lang="ro-RO" sz="1400" b="1" i="1" dirty="0">
                <a:solidFill>
                  <a:srgbClr val="462340"/>
                </a:solidFill>
              </a:rPr>
              <a:t>Durata de implementare: </a:t>
            </a:r>
            <a:r>
              <a:rPr lang="ro-RO" i="1" dirty="0">
                <a:solidFill>
                  <a:srgbClr val="462340"/>
                </a:solidFill>
              </a:rPr>
              <a:t>5 ani</a:t>
            </a:r>
            <a:r>
              <a:rPr lang="ro-RO" i="1" dirty="0"/>
              <a:t> </a:t>
            </a:r>
          </a:p>
          <a:p>
            <a:r>
              <a:rPr lang="ro-RO" b="1" i="1" dirty="0">
                <a:solidFill>
                  <a:srgbClr val="462340"/>
                </a:solidFill>
              </a:rPr>
              <a:t>Echipa: </a:t>
            </a:r>
            <a:r>
              <a:rPr lang="ro-RO" i="1" dirty="0">
                <a:solidFill>
                  <a:srgbClr val="462340"/>
                </a:solidFill>
              </a:rPr>
              <a:t>8 membri în echipa de management și 20 de membri în echipa de implementare</a:t>
            </a:r>
            <a:endParaRPr lang="ro-RO" i="1" dirty="0"/>
          </a:p>
          <a:p>
            <a:r>
              <a:rPr lang="ro-RO" b="1" i="1" dirty="0"/>
              <a:t>Indicator: </a:t>
            </a:r>
            <a:r>
              <a:rPr lang="ro-RO" i="1" dirty="0"/>
              <a:t>18 aplicații elaborate</a:t>
            </a:r>
          </a:p>
        </p:txBody>
      </p:sp>
      <p:pic>
        <p:nvPicPr>
          <p:cNvPr id="10" name="Picture Placeholder 9" descr="closeup modern building">
            <a:extLst>
              <a:ext uri="{FF2B5EF4-FFF2-40B4-BE49-F238E27FC236}">
                <a16:creationId xmlns:a16="http://schemas.microsoft.com/office/drawing/2014/main" id="{F4D18FF8-AA04-4E4F-9ABD-D7320616C6F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18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p:cTn id="7"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 calcmode="lin" valueType="num">
                                      <p:cBhvr>
                                        <p:cTn id="14" dur="500" fill="hold"/>
                                        <p:tgtEl>
                                          <p:spTgt spid="2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E62E09-7004-4A2E-958A-28DD809AB402}"/>
              </a:ext>
            </a:extLst>
          </p:cNvPr>
          <p:cNvSpPr>
            <a:spLocks noGrp="1"/>
          </p:cNvSpPr>
          <p:nvPr>
            <p:ph type="title"/>
          </p:nvPr>
        </p:nvSpPr>
        <p:spPr/>
        <p:txBody>
          <a:bodyPr/>
          <a:lstStyle/>
          <a:p>
            <a:r>
              <a:rPr lang="ro-RO" dirty="0">
                <a:solidFill>
                  <a:srgbClr val="462340"/>
                </a:solidFill>
              </a:rPr>
              <a:t>Echipa de Implementare</a:t>
            </a:r>
            <a:endParaRPr lang="en-US" dirty="0">
              <a:solidFill>
                <a:srgbClr val="462340"/>
              </a:solidFill>
            </a:endParaRPr>
          </a:p>
        </p:txBody>
      </p:sp>
      <p:sp>
        <p:nvSpPr>
          <p:cNvPr id="12" name="Text Placeholder 11">
            <a:extLst>
              <a:ext uri="{FF2B5EF4-FFF2-40B4-BE49-F238E27FC236}">
                <a16:creationId xmlns:a16="http://schemas.microsoft.com/office/drawing/2014/main" id="{DB21A584-7071-4718-B256-83681FB5FD94}"/>
              </a:ext>
            </a:extLst>
          </p:cNvPr>
          <p:cNvSpPr>
            <a:spLocks noGrp="1"/>
          </p:cNvSpPr>
          <p:nvPr>
            <p:ph type="body" sz="half" idx="2"/>
          </p:nvPr>
        </p:nvSpPr>
        <p:spPr>
          <a:xfrm>
            <a:off x="640080" y="2558562"/>
            <a:ext cx="4131946" cy="3894992"/>
          </a:xfrm>
        </p:spPr>
        <p:txBody>
          <a:bodyPr>
            <a:normAutofit/>
          </a:bodyPr>
          <a:lstStyle/>
          <a:p>
            <a:r>
              <a:rPr lang="ro-RO" i="1" dirty="0">
                <a:effectLst>
                  <a:outerShdw blurRad="38100" dist="38100" dir="2700000" algn="tl">
                    <a:srgbClr val="000000">
                      <a:alpha val="43137"/>
                    </a:srgbClr>
                  </a:outerShdw>
                </a:effectLst>
              </a:rPr>
              <a:t>• 3 experţi management de proiect </a:t>
            </a:r>
          </a:p>
          <a:p>
            <a:r>
              <a:rPr lang="ro-RO" i="1" dirty="0">
                <a:effectLst>
                  <a:outerShdw blurRad="38100" dist="38100" dir="2700000" algn="tl">
                    <a:srgbClr val="000000">
                      <a:alpha val="43137"/>
                    </a:srgbClr>
                  </a:outerShdw>
                </a:effectLst>
              </a:rPr>
              <a:t>• 2 experți achiziţii publice </a:t>
            </a:r>
          </a:p>
          <a:p>
            <a:r>
              <a:rPr lang="ro-RO" i="1" dirty="0">
                <a:effectLst>
                  <a:outerShdw blurRad="38100" dist="38100" dir="2700000" algn="tl">
                    <a:srgbClr val="000000">
                      <a:alpha val="43137"/>
                    </a:srgbClr>
                  </a:outerShdw>
                </a:effectLst>
              </a:rPr>
              <a:t>• 2 experţi financiar-contabil </a:t>
            </a:r>
          </a:p>
          <a:p>
            <a:r>
              <a:rPr lang="ro-RO" i="1" dirty="0">
                <a:effectLst>
                  <a:outerShdw blurRad="38100" dist="38100" dir="2700000" algn="tl">
                    <a:srgbClr val="000000">
                      <a:alpha val="43137"/>
                    </a:srgbClr>
                  </a:outerShdw>
                </a:effectLst>
              </a:rPr>
              <a:t>• 4 experţi fonduri europene </a:t>
            </a:r>
          </a:p>
          <a:p>
            <a:r>
              <a:rPr lang="ro-RO" i="1" dirty="0">
                <a:effectLst>
                  <a:outerShdw blurRad="38100" dist="38100" dir="2700000" algn="tl">
                    <a:srgbClr val="000000">
                      <a:alpha val="43137"/>
                    </a:srgbClr>
                  </a:outerShdw>
                </a:effectLst>
              </a:rPr>
              <a:t>• 1 expert administraţie publică </a:t>
            </a:r>
          </a:p>
          <a:p>
            <a:r>
              <a:rPr lang="ro-RO" i="1" dirty="0">
                <a:effectLst>
                  <a:outerShdw blurRad="38100" dist="38100" dir="2700000" algn="tl">
                    <a:srgbClr val="000000">
                      <a:alpha val="43137"/>
                    </a:srgbClr>
                  </a:outerShdw>
                </a:effectLst>
              </a:rPr>
              <a:t>• 2 experţi IT software &amp; hardware </a:t>
            </a:r>
          </a:p>
          <a:p>
            <a:r>
              <a:rPr lang="ro-RO" i="1" dirty="0">
                <a:effectLst>
                  <a:outerShdw blurRad="38100" dist="38100" dir="2700000" algn="tl">
                    <a:srgbClr val="000000">
                      <a:alpha val="43137"/>
                    </a:srgbClr>
                  </a:outerShdw>
                </a:effectLst>
              </a:rPr>
              <a:t>• 2 experţi comunicaţii IT </a:t>
            </a:r>
          </a:p>
          <a:p>
            <a:r>
              <a:rPr lang="ro-RO" i="1" dirty="0">
                <a:effectLst>
                  <a:outerShdw blurRad="38100" dist="38100" dir="2700000" algn="tl">
                    <a:srgbClr val="000000">
                      <a:alpha val="43137"/>
                    </a:srgbClr>
                  </a:outerShdw>
                </a:effectLst>
              </a:rPr>
              <a:t>• 1 expert arhitectură IT </a:t>
            </a:r>
          </a:p>
          <a:p>
            <a:r>
              <a:rPr lang="ro-RO" i="1" dirty="0">
                <a:effectLst>
                  <a:outerShdw blurRad="38100" dist="38100" dir="2700000" algn="tl">
                    <a:srgbClr val="000000">
                      <a:alpha val="43137"/>
                    </a:srgbClr>
                  </a:outerShdw>
                </a:effectLst>
              </a:rPr>
              <a:t>• 2 experţi managementul serviciilor IT </a:t>
            </a:r>
          </a:p>
          <a:p>
            <a:r>
              <a:rPr lang="ro-RO" i="1" dirty="0">
                <a:effectLst>
                  <a:outerShdw blurRad="38100" dist="38100" dir="2700000" algn="tl">
                    <a:srgbClr val="000000">
                      <a:alpha val="43137"/>
                    </a:srgbClr>
                  </a:outerShdw>
                </a:effectLst>
              </a:rPr>
              <a:t>• 1 expert securitate cibernetică</a:t>
            </a:r>
          </a:p>
          <a:p>
            <a:endParaRPr lang="en-US" dirty="0"/>
          </a:p>
        </p:txBody>
      </p:sp>
      <p:pic>
        <p:nvPicPr>
          <p:cNvPr id="5" name="Picture Placeholder 4" descr="closeup of old-car wheels">
            <a:extLst>
              <a:ext uri="{FF2B5EF4-FFF2-40B4-BE49-F238E27FC236}">
                <a16:creationId xmlns:a16="http://schemas.microsoft.com/office/drawing/2014/main" id="{CA775DB0-EB24-DB4C-AB2C-20FB50C4B6BE}"/>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t="226" b="226"/>
          <a:stretch>
            <a:fillRect/>
          </a:stretch>
        </p:blipFill>
        <p:spPr/>
      </p:pic>
    </p:spTree>
    <p:extLst>
      <p:ext uri="{BB962C8B-B14F-4D97-AF65-F5344CB8AC3E}">
        <p14:creationId xmlns:p14="http://schemas.microsoft.com/office/powerpoint/2010/main" val="94841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8 PROIECTE ELABORATE și FINANȚATE</a:t>
            </a:r>
            <a:endParaRPr lang="en-US" dirty="0"/>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37928" y="2525550"/>
            <a:ext cx="3176547" cy="3653188"/>
          </a:xfrm>
        </p:spPr>
        <p:txBody>
          <a:bodyPr/>
          <a:lstStyle/>
          <a:p>
            <a:pPr marL="0" indent="0" algn="ctr">
              <a:buNone/>
            </a:pPr>
            <a:r>
              <a:rPr lang="ro-RO" sz="2400" b="1" dirty="0">
                <a:solidFill>
                  <a:srgbClr val="462340"/>
                </a:solidFill>
              </a:rPr>
              <a:t>SIIEASC</a:t>
            </a:r>
          </a:p>
          <a:p>
            <a:pPr marL="0" lvl="0" indent="0">
              <a:buNone/>
            </a:pPr>
            <a:r>
              <a:rPr lang="ro-RO" b="1" dirty="0">
                <a:solidFill>
                  <a:srgbClr val="462340"/>
                </a:solidFill>
              </a:rPr>
              <a:t>Beneficiar</a:t>
            </a:r>
            <a:r>
              <a:rPr lang="ro-RO" sz="1800" b="1" dirty="0">
                <a:solidFill>
                  <a:srgbClr val="462340"/>
                </a:solidFill>
              </a:rPr>
              <a:t>: M</a:t>
            </a:r>
            <a:r>
              <a:rPr lang="en-US" sz="1800" b="1" dirty="0">
                <a:solidFill>
                  <a:srgbClr val="462340"/>
                </a:solidFill>
              </a:rPr>
              <a:t>A</a:t>
            </a:r>
            <a:r>
              <a:rPr lang="ro-RO" sz="1800" b="1" dirty="0">
                <a:solidFill>
                  <a:srgbClr val="462340"/>
                </a:solidFill>
              </a:rPr>
              <a:t>I</a:t>
            </a:r>
            <a:endParaRPr lang="en-US" sz="1800" b="1" dirty="0">
              <a:solidFill>
                <a:srgbClr val="462340"/>
              </a:solidFill>
            </a:endParaRPr>
          </a:p>
          <a:p>
            <a:pPr marL="0" lvl="0" indent="0">
              <a:buNone/>
            </a:pPr>
            <a:r>
              <a:rPr lang="ro-RO" b="1" dirty="0">
                <a:solidFill>
                  <a:srgbClr val="462340"/>
                </a:solidFill>
              </a:rPr>
              <a:t>Parteneri:  STS, ADR </a:t>
            </a:r>
            <a:r>
              <a:rPr lang="ro-RO" b="1">
                <a:solidFill>
                  <a:srgbClr val="462340"/>
                </a:solidFill>
              </a:rPr>
              <a:t>și MLPDA</a:t>
            </a:r>
            <a:endParaRPr lang="ro-RO" b="1" dirty="0">
              <a:solidFill>
                <a:srgbClr val="462340"/>
              </a:solidFill>
            </a:endParaRPr>
          </a:p>
          <a:p>
            <a:pPr marL="0" lvl="0" indent="0">
              <a:buNone/>
            </a:pPr>
            <a:r>
              <a:rPr lang="ro-RO" b="1" dirty="0">
                <a:solidFill>
                  <a:srgbClr val="462340"/>
                </a:solidFill>
              </a:rPr>
              <a:t>Obiectiv: </a:t>
            </a:r>
            <a:r>
              <a:rPr lang="ro-RO" dirty="0">
                <a:solidFill>
                  <a:srgbClr val="462340"/>
                </a:solidFill>
              </a:rPr>
              <a:t>Informatizarea sistemului de depunere a cererilor pentru înregistrarea și eliberarea efectivă a documentelor de stare civilă, precum și implementarea suportului necesar dezvoltării și accesării serviciilor electronice ce au la bază informații primare de stare civilă</a:t>
            </a:r>
            <a:endParaRPr lang="en-US" dirty="0"/>
          </a:p>
          <a:p>
            <a:pPr marL="0" lvl="0" indent="0">
              <a:buNone/>
            </a:pPr>
            <a:endParaRPr lang="ro-RO" sz="500" b="1" dirty="0">
              <a:solidFill>
                <a:srgbClr val="462340"/>
              </a:solidFill>
            </a:endParaRPr>
          </a:p>
          <a:p>
            <a:pPr marL="0" lvl="0" indent="0">
              <a:buNone/>
            </a:pPr>
            <a:r>
              <a:rPr lang="ro-RO" b="1" dirty="0">
                <a:solidFill>
                  <a:srgbClr val="462340"/>
                </a:solidFill>
              </a:rPr>
              <a:t>Valoare: </a:t>
            </a:r>
            <a:r>
              <a:rPr lang="en-US" dirty="0"/>
              <a:t>184.920.864</a:t>
            </a:r>
            <a:r>
              <a:rPr lang="ro-RO" dirty="0"/>
              <a:t> lei</a:t>
            </a:r>
            <a:endParaRPr lang="ro-RO" b="1" dirty="0">
              <a:solidFill>
                <a:srgbClr val="462340"/>
              </a:solidFill>
            </a:endParaRPr>
          </a:p>
          <a:p>
            <a:pPr marL="0" indent="0" algn="ctr">
              <a:buNone/>
            </a:pPr>
            <a:endParaRPr lang="en-US" sz="20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7</a:t>
            </a:fld>
            <a:endParaRPr lang="en-US" dirty="0"/>
          </a:p>
        </p:txBody>
      </p:sp>
      <p:sp>
        <p:nvSpPr>
          <p:cNvPr id="9"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560885" y="2525551"/>
            <a:ext cx="3305907" cy="3646650"/>
          </a:xfrm>
        </p:spPr>
        <p:txBody>
          <a:bodyPr/>
          <a:lstStyle/>
          <a:p>
            <a:pPr marL="0" indent="0" algn="ctr">
              <a:buNone/>
            </a:pPr>
            <a:r>
              <a:rPr lang="ro-RO" sz="2400" b="1" dirty="0">
                <a:solidFill>
                  <a:srgbClr val="462340"/>
                </a:solidFill>
              </a:rPr>
              <a:t>SITUE</a:t>
            </a:r>
          </a:p>
          <a:p>
            <a:pPr marL="0" lvl="0" indent="0">
              <a:buNone/>
            </a:pPr>
            <a:r>
              <a:rPr lang="ro-RO" b="1" dirty="0">
                <a:solidFill>
                  <a:srgbClr val="462340"/>
                </a:solidFill>
              </a:rPr>
              <a:t>Beneficiar</a:t>
            </a:r>
            <a:r>
              <a:rPr lang="ro-RO" sz="1800" b="1" dirty="0">
                <a:solidFill>
                  <a:srgbClr val="462340"/>
                </a:solidFill>
              </a:rPr>
              <a:t>: ADR</a:t>
            </a:r>
          </a:p>
          <a:p>
            <a:pPr marL="0" lvl="0" indent="0">
              <a:buNone/>
            </a:pPr>
            <a:endParaRPr lang="en-US" b="1" dirty="0">
              <a:solidFill>
                <a:srgbClr val="462340"/>
              </a:solidFill>
            </a:endParaRPr>
          </a:p>
          <a:p>
            <a:pPr marL="0" lvl="0" indent="0">
              <a:buNone/>
            </a:pPr>
            <a:r>
              <a:rPr lang="ro-RO" b="1" dirty="0">
                <a:solidFill>
                  <a:srgbClr val="462340"/>
                </a:solidFill>
              </a:rPr>
              <a:t>Obiectiv: </a:t>
            </a:r>
            <a:r>
              <a:rPr lang="ro-RO" dirty="0">
                <a:solidFill>
                  <a:srgbClr val="462340"/>
                </a:solidFill>
              </a:rPr>
              <a:t>R</a:t>
            </a:r>
            <a:r>
              <a:rPr lang="ro-RO" dirty="0"/>
              <a:t>ealizarea</a:t>
            </a:r>
            <a:r>
              <a:rPr lang="en-US" dirty="0"/>
              <a:t> Sistemului de Interoperabilitate Tehnologică cu Statele Membre UE care va avea la bază construcția nodului eIDAS pentru România și va realiza interconectarea acestuia cu nodurile eIDAS ale celorlalte state membre și cu furnizorii de identitate și servicii electronice din </a:t>
            </a:r>
            <a:r>
              <a:rPr lang="ro-RO" dirty="0"/>
              <a:t>România</a:t>
            </a:r>
            <a:endParaRPr lang="ro-RO" b="1" dirty="0">
              <a:solidFill>
                <a:srgbClr val="462340"/>
              </a:solidFill>
            </a:endParaRPr>
          </a:p>
          <a:p>
            <a:pPr marL="0" lvl="0" indent="0">
              <a:buNone/>
            </a:pPr>
            <a:endParaRPr lang="ro-RO" b="1" dirty="0">
              <a:solidFill>
                <a:srgbClr val="462340"/>
              </a:solidFill>
            </a:endParaRPr>
          </a:p>
          <a:p>
            <a:pPr marL="0" lvl="0" indent="0">
              <a:buNone/>
            </a:pPr>
            <a:r>
              <a:rPr lang="ro-RO" b="1" dirty="0">
                <a:solidFill>
                  <a:srgbClr val="462340"/>
                </a:solidFill>
              </a:rPr>
              <a:t>Valoare: </a:t>
            </a:r>
            <a:r>
              <a:rPr lang="en-US" dirty="0"/>
              <a:t>9.814.178</a:t>
            </a:r>
            <a:r>
              <a:rPr lang="ro-RO" dirty="0"/>
              <a:t> lei</a:t>
            </a:r>
            <a:endParaRPr lang="ro-RO" b="1" dirty="0">
              <a:solidFill>
                <a:srgbClr val="462340"/>
              </a:solidFill>
            </a:endParaRPr>
          </a:p>
          <a:p>
            <a:pPr marL="0" indent="0" algn="ctr">
              <a:buNone/>
            </a:pPr>
            <a:endParaRPr lang="en-US" sz="2000" b="1" dirty="0">
              <a:solidFill>
                <a:srgbClr val="462340"/>
              </a:solidFill>
            </a:endParaRPr>
          </a:p>
        </p:txBody>
      </p:sp>
    </p:spTree>
    <p:extLst>
      <p:ext uri="{BB962C8B-B14F-4D97-AF65-F5344CB8AC3E}">
        <p14:creationId xmlns:p14="http://schemas.microsoft.com/office/powerpoint/2010/main" val="240583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amond(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amond(in)">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amond(in)">
                                      <p:cBhvr>
                                        <p:cTn id="17" dur="20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amond(in)">
                                      <p:cBhvr>
                                        <p:cTn id="22" dur="20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diamond(in)">
                                      <p:cBhvr>
                                        <p:cTn id="27" dur="2000"/>
                                        <p:tgtEl>
                                          <p:spTgt spid="2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diamond(in)">
                                      <p:cBhvr>
                                        <p:cTn id="32" dur="2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diamond(in)">
                                      <p:cBhvr>
                                        <p:cTn id="37" dur="20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diamond(in)">
                                      <p:cBhvr>
                                        <p:cTn id="42" dur="20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diamond(in)">
                                      <p:cBhvr>
                                        <p:cTn id="4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8 PROIECTE ELABORATE și FINANȚATE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80" y="2526124"/>
            <a:ext cx="2780128" cy="3619700"/>
          </a:xfrm>
        </p:spPr>
        <p:txBody>
          <a:bodyPr/>
          <a:lstStyle/>
          <a:p>
            <a:pPr marL="0" indent="0" algn="ctr">
              <a:buNone/>
            </a:pPr>
            <a:r>
              <a:rPr lang="ro-RO" sz="2400" b="1" dirty="0">
                <a:solidFill>
                  <a:srgbClr val="462340"/>
                </a:solidFill>
              </a:rPr>
              <a:t>SNMD</a:t>
            </a:r>
          </a:p>
          <a:p>
            <a:pPr marL="0" indent="0">
              <a:buNone/>
            </a:pPr>
            <a:r>
              <a:rPr lang="ro-RO" b="1" dirty="0">
                <a:solidFill>
                  <a:srgbClr val="462340"/>
                </a:solidFill>
              </a:rPr>
              <a:t>Beneficiar</a:t>
            </a:r>
            <a:r>
              <a:rPr lang="ro-RO" sz="1800" b="1" dirty="0">
                <a:solidFill>
                  <a:srgbClr val="462340"/>
                </a:solidFill>
              </a:rPr>
              <a:t>: ANDPDCA</a:t>
            </a:r>
          </a:p>
          <a:p>
            <a:pPr marL="0" indent="0">
              <a:buNone/>
            </a:pPr>
            <a:r>
              <a:rPr lang="ro-RO" b="1" dirty="0">
                <a:solidFill>
                  <a:srgbClr val="462340"/>
                </a:solidFill>
              </a:rPr>
              <a:t>Parteneri</a:t>
            </a:r>
            <a:r>
              <a:rPr lang="ro-RO" sz="1800" b="1" dirty="0">
                <a:solidFill>
                  <a:srgbClr val="462340"/>
                </a:solidFill>
              </a:rPr>
              <a:t>:  MMPS și ADR</a:t>
            </a:r>
            <a:endParaRPr lang="ro-RO" sz="1600" b="1" dirty="0">
              <a:solidFill>
                <a:srgbClr val="462340"/>
              </a:solidFill>
            </a:endParaRPr>
          </a:p>
          <a:p>
            <a:pPr marL="0" indent="0">
              <a:buNone/>
            </a:pPr>
            <a:r>
              <a:rPr lang="ro-RO" b="1" dirty="0">
                <a:solidFill>
                  <a:srgbClr val="462340"/>
                </a:solidFill>
              </a:rPr>
              <a:t>Obiectiv: </a:t>
            </a:r>
            <a:r>
              <a:rPr lang="ro-RO" dirty="0">
                <a:solidFill>
                  <a:srgbClr val="462340"/>
                </a:solidFill>
              </a:rPr>
              <a:t>D</a:t>
            </a:r>
            <a:r>
              <a:rPr lang="ro-RO" dirty="0"/>
              <a:t>ezvoltarea și implementarea unei platforme naționale centralizate pentru colectarea, stocarea și distribuirea informațiilor referitoare la persoanele cu dizabilități (adulți și copii) către autoritățile publice centrale și locale, beneficiari individuali și parteneri instituționali</a:t>
            </a:r>
            <a:endParaRPr lang="ro-RO" b="1" dirty="0">
              <a:solidFill>
                <a:srgbClr val="462340"/>
              </a:solidFill>
            </a:endParaRPr>
          </a:p>
          <a:p>
            <a:pPr marL="0" indent="0">
              <a:buNone/>
            </a:pPr>
            <a:r>
              <a:rPr lang="ro-RO" b="1" dirty="0">
                <a:solidFill>
                  <a:srgbClr val="462340"/>
                </a:solidFill>
              </a:rPr>
              <a:t>Valoare: </a:t>
            </a:r>
            <a:r>
              <a:rPr lang="en-US" dirty="0"/>
              <a:t>45.042.464</a:t>
            </a:r>
            <a:r>
              <a:rPr lang="ro-RO" dirty="0"/>
              <a:t> lei</a:t>
            </a:r>
            <a:endParaRPr lang="ro-RO" b="1" dirty="0">
              <a:solidFill>
                <a:srgbClr val="462340"/>
              </a:solidFill>
            </a:endParaRPr>
          </a:p>
          <a:p>
            <a:pPr marL="0" indent="0">
              <a:buNone/>
            </a:pPr>
            <a:endParaRPr lang="en-US"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3701016" y="2526123"/>
            <a:ext cx="2875631" cy="3602115"/>
          </a:xfrm>
        </p:spPr>
        <p:txBody>
          <a:bodyPr/>
          <a:lstStyle/>
          <a:p>
            <a:pPr marL="0" indent="0" algn="ctr">
              <a:buNone/>
            </a:pPr>
            <a:r>
              <a:rPr lang="ro-RO" sz="2400" b="1" dirty="0">
                <a:solidFill>
                  <a:srgbClr val="462340"/>
                </a:solidFill>
              </a:rPr>
              <a:t>RO-SAT</a:t>
            </a:r>
          </a:p>
          <a:p>
            <a:pPr marL="0" lvl="0" indent="0">
              <a:buNone/>
            </a:pPr>
            <a:r>
              <a:rPr lang="ro-RO" b="1" dirty="0">
                <a:solidFill>
                  <a:srgbClr val="462340"/>
                </a:solidFill>
              </a:rPr>
              <a:t>Beneficiar</a:t>
            </a:r>
            <a:r>
              <a:rPr lang="ro-RO" sz="1800" b="1" dirty="0">
                <a:solidFill>
                  <a:srgbClr val="462340"/>
                </a:solidFill>
              </a:rPr>
              <a:t>: CERT-RO</a:t>
            </a:r>
          </a:p>
          <a:p>
            <a:pPr marL="0" lvl="0" indent="0">
              <a:buNone/>
            </a:pPr>
            <a:r>
              <a:rPr lang="ro-RO" b="1" dirty="0">
                <a:solidFill>
                  <a:srgbClr val="462340"/>
                </a:solidFill>
              </a:rPr>
              <a:t>Parteneri</a:t>
            </a:r>
            <a:r>
              <a:rPr lang="ro-RO" sz="1800" b="1" dirty="0">
                <a:solidFill>
                  <a:srgbClr val="462340"/>
                </a:solidFill>
              </a:rPr>
              <a:t>: STS</a:t>
            </a:r>
          </a:p>
          <a:p>
            <a:pPr marL="0" indent="0">
              <a:buNone/>
            </a:pPr>
            <a:r>
              <a:rPr lang="ro-RO" b="1" dirty="0">
                <a:solidFill>
                  <a:srgbClr val="462340"/>
                </a:solidFill>
              </a:rPr>
              <a:t>Obiectiv: </a:t>
            </a:r>
            <a:r>
              <a:rPr lang="ro-RO" dirty="0">
                <a:solidFill>
                  <a:srgbClr val="462340"/>
                </a:solidFill>
              </a:rPr>
              <a:t>C</a:t>
            </a:r>
            <a:r>
              <a:rPr lang="ro-RO" dirty="0"/>
              <a:t>reșterea capacității operaționale a CERT-RO în vederea asigurării capabilităților naționale de prevenire, identificare, analiză și reacție la incidentele de securitate cibernetică. </a:t>
            </a:r>
            <a:endParaRPr lang="en-US" dirty="0"/>
          </a:p>
          <a:p>
            <a:pPr marL="0" lvl="0" indent="0">
              <a:buNone/>
            </a:pPr>
            <a:endParaRPr lang="ro-RO" b="1" dirty="0">
              <a:solidFill>
                <a:srgbClr val="462340"/>
              </a:solidFill>
            </a:endParaRPr>
          </a:p>
          <a:p>
            <a:pPr marL="0" lvl="0" indent="0">
              <a:buNone/>
            </a:pPr>
            <a:endParaRPr lang="ro-RO" b="1" dirty="0">
              <a:solidFill>
                <a:srgbClr val="462340"/>
              </a:solidFill>
            </a:endParaRPr>
          </a:p>
          <a:p>
            <a:pPr marL="0" lvl="0" indent="0">
              <a:buNone/>
            </a:pPr>
            <a:r>
              <a:rPr lang="ro-RO" b="1" dirty="0">
                <a:solidFill>
                  <a:srgbClr val="462340"/>
                </a:solidFill>
              </a:rPr>
              <a:t>Valoare: </a:t>
            </a:r>
            <a:r>
              <a:rPr lang="en-US" dirty="0"/>
              <a:t>69.623.544 </a:t>
            </a:r>
            <a:r>
              <a:rPr lang="ro-RO" dirty="0"/>
              <a:t>lei</a:t>
            </a:r>
            <a:endParaRPr lang="ro-RO" b="1" dirty="0">
              <a:solidFill>
                <a:srgbClr val="462340"/>
              </a:solidFill>
            </a:endParaRPr>
          </a:p>
          <a:p>
            <a:pPr marL="0" indent="0">
              <a:buNone/>
            </a:pPr>
            <a:endParaRPr lang="en-US" sz="24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8</a:t>
            </a:fld>
            <a:endParaRPr lang="en-US" dirty="0"/>
          </a:p>
        </p:txBody>
      </p:sp>
    </p:spTree>
    <p:extLst>
      <p:ext uri="{BB962C8B-B14F-4D97-AF65-F5344CB8AC3E}">
        <p14:creationId xmlns:p14="http://schemas.microsoft.com/office/powerpoint/2010/main" val="11345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amond(in)">
                                      <p:cBhvr>
                                        <p:cTn id="7" dur="20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amond(in)">
                                      <p:cBhvr>
                                        <p:cTn id="12" dur="20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amond(in)">
                                      <p:cBhvr>
                                        <p:cTn id="17" dur="20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amond(in)">
                                      <p:cBhvr>
                                        <p:cTn id="22" dur="20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diamond(in)">
                                      <p:cBhvr>
                                        <p:cTn id="27" dur="20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diamond(in)">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diamond(in)">
                                      <p:cBhvr>
                                        <p:cTn id="37" dur="20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diamond(in)">
                                      <p:cBhvr>
                                        <p:cTn id="42" dur="20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animEffect transition="in" filter="diamond(in)">
                                      <p:cBhvr>
                                        <p:cTn id="47" dur="20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0">
                                            <p:txEl>
                                              <p:pRg st="6" end="6"/>
                                            </p:txEl>
                                          </p:spTgt>
                                        </p:tgtEl>
                                        <p:attrNameLst>
                                          <p:attrName>style.visibility</p:attrName>
                                        </p:attrNameLst>
                                      </p:cBhvr>
                                      <p:to>
                                        <p:strVal val="visible"/>
                                      </p:to>
                                    </p:set>
                                    <p:animEffect transition="in" filter="diamond(in)">
                                      <p:cBhvr>
                                        <p:cTn id="52" dur="20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B69F7F-7BDF-4049-AB94-D24D1055CFD1}"/>
              </a:ext>
            </a:extLst>
          </p:cNvPr>
          <p:cNvSpPr>
            <a:spLocks noGrp="1"/>
          </p:cNvSpPr>
          <p:nvPr>
            <p:ph type="title"/>
          </p:nvPr>
        </p:nvSpPr>
        <p:spPr/>
        <p:txBody>
          <a:bodyPr/>
          <a:lstStyle/>
          <a:p>
            <a:r>
              <a:rPr lang="ro-RO" dirty="0"/>
              <a:t>8 PROIECTE ELABORATE și FINANȚATE</a:t>
            </a:r>
            <a:endParaRPr lang="en-US" dirty="0"/>
          </a:p>
        </p:txBody>
      </p:sp>
      <p:sp>
        <p:nvSpPr>
          <p:cNvPr id="19" name="Text Placeholder 18">
            <a:extLst>
              <a:ext uri="{FF2B5EF4-FFF2-40B4-BE49-F238E27FC236}">
                <a16:creationId xmlns:a16="http://schemas.microsoft.com/office/drawing/2014/main" id="{4024D790-0AE9-488A-A1A9-F732CD7A0F1E}"/>
              </a:ext>
            </a:extLst>
          </p:cNvPr>
          <p:cNvSpPr>
            <a:spLocks noGrp="1"/>
          </p:cNvSpPr>
          <p:nvPr>
            <p:ph type="body" sz="quarter" idx="15"/>
          </p:nvPr>
        </p:nvSpPr>
        <p:spPr>
          <a:xfrm>
            <a:off x="640079" y="2526124"/>
            <a:ext cx="3131821" cy="3653188"/>
          </a:xfrm>
        </p:spPr>
        <p:txBody>
          <a:bodyPr/>
          <a:lstStyle/>
          <a:p>
            <a:pPr marL="0" indent="0">
              <a:buNone/>
            </a:pPr>
            <a:endParaRPr lang="ro-RO" sz="2400" b="1" dirty="0">
              <a:solidFill>
                <a:srgbClr val="462340"/>
              </a:solidFill>
            </a:endParaRPr>
          </a:p>
          <a:p>
            <a:pPr marL="0" indent="0">
              <a:buNone/>
            </a:pPr>
            <a:endParaRPr lang="en-US" b="1" dirty="0">
              <a:solidFill>
                <a:srgbClr val="462340"/>
              </a:solidFill>
            </a:endParaRPr>
          </a:p>
        </p:txBody>
      </p:sp>
      <p:sp>
        <p:nvSpPr>
          <p:cNvPr id="20" name="Text Placeholder 19">
            <a:extLst>
              <a:ext uri="{FF2B5EF4-FFF2-40B4-BE49-F238E27FC236}">
                <a16:creationId xmlns:a16="http://schemas.microsoft.com/office/drawing/2014/main" id="{EF7D456B-7C3B-486F-804B-C2860F61E5F7}"/>
              </a:ext>
            </a:extLst>
          </p:cNvPr>
          <p:cNvSpPr>
            <a:spLocks noGrp="1"/>
          </p:cNvSpPr>
          <p:nvPr>
            <p:ph type="body" sz="quarter" idx="16"/>
          </p:nvPr>
        </p:nvSpPr>
        <p:spPr>
          <a:xfrm>
            <a:off x="492369" y="2526124"/>
            <a:ext cx="3217985" cy="3653188"/>
          </a:xfrm>
        </p:spPr>
        <p:txBody>
          <a:bodyPr/>
          <a:lstStyle/>
          <a:p>
            <a:pPr marL="0" indent="0" algn="ctr">
              <a:buNone/>
            </a:pPr>
            <a:r>
              <a:rPr lang="ro-RO" sz="2400" b="1" dirty="0">
                <a:solidFill>
                  <a:srgbClr val="462340"/>
                </a:solidFill>
              </a:rPr>
              <a:t>E-CULTURA</a:t>
            </a:r>
          </a:p>
          <a:p>
            <a:pPr marL="0" indent="0" algn="ctr">
              <a:buNone/>
            </a:pPr>
            <a:r>
              <a:rPr lang="ro-RO" sz="1800" b="1" dirty="0">
                <a:solidFill>
                  <a:srgbClr val="462340"/>
                </a:solidFill>
              </a:rPr>
              <a:t>Biblioteca Digitală a României</a:t>
            </a:r>
            <a:endParaRPr lang="ro-RO" sz="2400" b="1" dirty="0">
              <a:solidFill>
                <a:srgbClr val="462340"/>
              </a:solidFill>
            </a:endParaRPr>
          </a:p>
          <a:p>
            <a:pPr marL="0" lvl="0" indent="0">
              <a:buNone/>
            </a:pPr>
            <a:r>
              <a:rPr lang="ro-RO" b="1" dirty="0">
                <a:solidFill>
                  <a:srgbClr val="462340"/>
                </a:solidFill>
              </a:rPr>
              <a:t>Beneficiar</a:t>
            </a:r>
            <a:r>
              <a:rPr lang="ro-RO" sz="1800" b="1" dirty="0">
                <a:solidFill>
                  <a:srgbClr val="462340"/>
                </a:solidFill>
              </a:rPr>
              <a:t>: </a:t>
            </a:r>
            <a:r>
              <a:rPr lang="ro-RO" b="1" dirty="0">
                <a:solidFill>
                  <a:srgbClr val="462340"/>
                </a:solidFill>
                <a:cs typeface="+mn-cs"/>
              </a:rPr>
              <a:t>Ministerul Culturii</a:t>
            </a:r>
          </a:p>
          <a:p>
            <a:pPr marL="0" lvl="0" indent="0">
              <a:buNone/>
            </a:pPr>
            <a:endParaRPr lang="en-US" b="1" dirty="0">
              <a:solidFill>
                <a:srgbClr val="462340"/>
              </a:solidFill>
            </a:endParaRPr>
          </a:p>
          <a:p>
            <a:pPr marL="0" lvl="0" indent="0">
              <a:buNone/>
            </a:pPr>
            <a:r>
              <a:rPr lang="ro-RO" b="1" dirty="0">
                <a:solidFill>
                  <a:srgbClr val="462340"/>
                </a:solidFill>
              </a:rPr>
              <a:t>Obiectiv: </a:t>
            </a:r>
            <a:r>
              <a:rPr lang="ro-RO" dirty="0">
                <a:solidFill>
                  <a:srgbClr val="462340"/>
                </a:solidFill>
              </a:rPr>
              <a:t>D</a:t>
            </a:r>
            <a:r>
              <a:rPr lang="ro-RO" dirty="0"/>
              <a:t>igitalizarea</a:t>
            </a:r>
            <a:r>
              <a:rPr lang="en-US" dirty="0"/>
              <a:t> </a:t>
            </a:r>
            <a:r>
              <a:rPr lang="ro-RO" dirty="0"/>
              <a:t>patrimoniului</a:t>
            </a:r>
            <a:r>
              <a:rPr lang="en-US" dirty="0"/>
              <a:t> cultural</a:t>
            </a:r>
            <a:r>
              <a:rPr lang="ro-RO" dirty="0"/>
              <a:t> mobil</a:t>
            </a:r>
            <a:endParaRPr lang="ro-RO" b="1" dirty="0">
              <a:solidFill>
                <a:srgbClr val="462340"/>
              </a:solidFill>
            </a:endParaRPr>
          </a:p>
          <a:p>
            <a:pPr marL="0" lvl="0" indent="0">
              <a:buNone/>
            </a:pPr>
            <a:endParaRPr lang="en-US" b="1" dirty="0">
              <a:solidFill>
                <a:srgbClr val="462340"/>
              </a:solidFill>
            </a:endParaRPr>
          </a:p>
          <a:p>
            <a:pPr marL="0" lvl="0" indent="0">
              <a:buNone/>
            </a:pPr>
            <a:endParaRPr lang="en-US" b="1" dirty="0">
              <a:solidFill>
                <a:srgbClr val="462340"/>
              </a:solidFill>
            </a:endParaRPr>
          </a:p>
          <a:p>
            <a:pPr marL="0" lvl="0" indent="0">
              <a:buNone/>
            </a:pPr>
            <a:r>
              <a:rPr lang="ro-RO" b="1" dirty="0">
                <a:solidFill>
                  <a:srgbClr val="462340"/>
                </a:solidFill>
              </a:rPr>
              <a:t>Valoare: </a:t>
            </a:r>
            <a:r>
              <a:rPr lang="en-US" b="1" dirty="0">
                <a:solidFill>
                  <a:srgbClr val="462340"/>
                </a:solidFill>
              </a:rPr>
              <a:t>53.242.265 lei</a:t>
            </a:r>
            <a:endParaRPr lang="ro-RO" b="1" dirty="0">
              <a:solidFill>
                <a:srgbClr val="462340"/>
              </a:solidFill>
            </a:endParaRPr>
          </a:p>
          <a:p>
            <a:pPr marL="0" indent="0" algn="ctr">
              <a:buNone/>
            </a:pPr>
            <a:endParaRPr lang="en-US" sz="2400" b="1" dirty="0">
              <a:solidFill>
                <a:srgbClr val="462340"/>
              </a:solidFill>
            </a:endParaRPr>
          </a:p>
        </p:txBody>
      </p:sp>
      <p:pic>
        <p:nvPicPr>
          <p:cNvPr id="5" name="Picture Placeholder 4" descr="double happiness Chinese symbol">
            <a:extLst>
              <a:ext uri="{FF2B5EF4-FFF2-40B4-BE49-F238E27FC236}">
                <a16:creationId xmlns:a16="http://schemas.microsoft.com/office/drawing/2014/main" id="{91439F9D-68BB-5041-93B0-C3C42E89D79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53" name="Slide Number Placeholder 52">
            <a:extLst>
              <a:ext uri="{FF2B5EF4-FFF2-40B4-BE49-F238E27FC236}">
                <a16:creationId xmlns:a16="http://schemas.microsoft.com/office/drawing/2014/main" id="{D674A398-A2D9-421A-AAC4-14E16A9A1488}"/>
              </a:ext>
            </a:extLst>
          </p:cNvPr>
          <p:cNvSpPr>
            <a:spLocks noGrp="1"/>
          </p:cNvSpPr>
          <p:nvPr>
            <p:ph type="sldNum" sz="quarter" idx="19"/>
          </p:nvPr>
        </p:nvSpPr>
        <p:spPr/>
        <p:txBody>
          <a:bodyPr/>
          <a:lstStyle/>
          <a:p>
            <a:fld id="{DCB4E619-4CA9-4A22-920F-20396BF50470}" type="slidenum">
              <a:rPr lang="en-US" smtClean="0"/>
              <a:pPr/>
              <a:t>9</a:t>
            </a:fld>
            <a:endParaRPr lang="en-US" dirty="0"/>
          </a:p>
        </p:txBody>
      </p:sp>
      <p:sp>
        <p:nvSpPr>
          <p:cNvPr id="2" name="Rectangle 1">
            <a:extLst>
              <a:ext uri="{FF2B5EF4-FFF2-40B4-BE49-F238E27FC236}">
                <a16:creationId xmlns:a16="http://schemas.microsoft.com/office/drawing/2014/main" id="{DFCBC5CB-E0FB-4CFA-83F6-5988A2ACCBF3}"/>
              </a:ext>
            </a:extLst>
          </p:cNvPr>
          <p:cNvSpPr/>
          <p:nvPr/>
        </p:nvSpPr>
        <p:spPr>
          <a:xfrm>
            <a:off x="3560884" y="1967062"/>
            <a:ext cx="2998177" cy="4031873"/>
          </a:xfrm>
          <a:prstGeom prst="rect">
            <a:avLst/>
          </a:prstGeom>
        </p:spPr>
        <p:txBody>
          <a:bodyPr wrap="square">
            <a:spAutoFit/>
          </a:bodyPr>
          <a:lstStyle/>
          <a:p>
            <a:pPr algn="ctr"/>
            <a:endParaRPr lang="ro-RO" sz="2400" b="1" dirty="0">
              <a:solidFill>
                <a:srgbClr val="462340"/>
              </a:solidFill>
            </a:endParaRPr>
          </a:p>
          <a:p>
            <a:pPr algn="ctr"/>
            <a:r>
              <a:rPr lang="ro-RO" sz="2400" b="1" dirty="0">
                <a:solidFill>
                  <a:srgbClr val="462340"/>
                </a:solidFill>
              </a:rPr>
              <a:t>SINA</a:t>
            </a:r>
            <a:endParaRPr lang="ro-RO" sz="2800" b="1" dirty="0">
              <a:solidFill>
                <a:srgbClr val="462340"/>
              </a:solidFill>
            </a:endParaRPr>
          </a:p>
          <a:p>
            <a:pPr lvl="0"/>
            <a:endParaRPr lang="ro-RO" b="1" dirty="0">
              <a:solidFill>
                <a:srgbClr val="462340"/>
              </a:solidFill>
            </a:endParaRPr>
          </a:p>
          <a:p>
            <a:pPr lvl="0"/>
            <a:r>
              <a:rPr lang="ro-RO" sz="1400" b="1" dirty="0">
                <a:solidFill>
                  <a:srgbClr val="462340"/>
                </a:solidFill>
              </a:rPr>
              <a:t>Beneficiar</a:t>
            </a:r>
            <a:r>
              <a:rPr lang="ro-RO" b="1" dirty="0">
                <a:solidFill>
                  <a:srgbClr val="462340"/>
                </a:solidFill>
              </a:rPr>
              <a:t>: ANDPDCA</a:t>
            </a:r>
          </a:p>
          <a:p>
            <a:pPr lvl="0"/>
            <a:r>
              <a:rPr lang="ro-RO" sz="1400" b="1" dirty="0">
                <a:solidFill>
                  <a:srgbClr val="462340"/>
                </a:solidFill>
              </a:rPr>
              <a:t>Parteneri</a:t>
            </a:r>
            <a:r>
              <a:rPr lang="ro-RO" b="1" dirty="0">
                <a:solidFill>
                  <a:srgbClr val="462340"/>
                </a:solidFill>
              </a:rPr>
              <a:t>:  </a:t>
            </a:r>
            <a:r>
              <a:rPr lang="ro-RO" sz="1400" b="1" dirty="0">
                <a:solidFill>
                  <a:srgbClr val="462340"/>
                </a:solidFill>
              </a:rPr>
              <a:t>MMPS și ADR</a:t>
            </a:r>
            <a:endParaRPr lang="ro-RO" b="1" dirty="0">
              <a:solidFill>
                <a:srgbClr val="462340"/>
              </a:solidFill>
            </a:endParaRPr>
          </a:p>
          <a:p>
            <a:pPr lvl="0"/>
            <a:endParaRPr lang="ro-RO" sz="1400" b="1" dirty="0">
              <a:solidFill>
                <a:srgbClr val="462340"/>
              </a:solidFill>
            </a:endParaRPr>
          </a:p>
          <a:p>
            <a:pPr lvl="0"/>
            <a:r>
              <a:rPr lang="ro-RO" sz="1400" b="1" dirty="0">
                <a:solidFill>
                  <a:srgbClr val="462340"/>
                </a:solidFill>
              </a:rPr>
              <a:t>Obiectiv: </a:t>
            </a:r>
            <a:r>
              <a:rPr lang="ro-RO" sz="1400" dirty="0">
                <a:solidFill>
                  <a:srgbClr val="462340"/>
                </a:solidFill>
              </a:rPr>
              <a:t>I</a:t>
            </a:r>
            <a:r>
              <a:rPr lang="ro-RO" sz="1400" dirty="0"/>
              <a:t>mplementarea nivelului 4 de sofisticare pentru serviciile electronice care vizează evenimentul de viață „Adopția”, crearea unui model unificat de date și a unui vocabular contextual românesc specific domeniului</a:t>
            </a:r>
            <a:endParaRPr lang="ro-RO" sz="1400" b="1" dirty="0">
              <a:solidFill>
                <a:srgbClr val="462340"/>
              </a:solidFill>
            </a:endParaRPr>
          </a:p>
          <a:p>
            <a:pPr lvl="0"/>
            <a:endParaRPr lang="ro-RO" sz="1400" b="1" dirty="0">
              <a:solidFill>
                <a:srgbClr val="462340"/>
              </a:solidFill>
            </a:endParaRPr>
          </a:p>
          <a:p>
            <a:pPr lvl="0"/>
            <a:endParaRPr lang="ro-RO" sz="1400" b="1" dirty="0">
              <a:solidFill>
                <a:srgbClr val="462340"/>
              </a:solidFill>
            </a:endParaRPr>
          </a:p>
          <a:p>
            <a:pPr lvl="0"/>
            <a:r>
              <a:rPr lang="ro-RO" sz="1400" b="1" dirty="0">
                <a:solidFill>
                  <a:srgbClr val="462340"/>
                </a:solidFill>
              </a:rPr>
              <a:t>Valoare: 45.970.432 lei</a:t>
            </a:r>
          </a:p>
        </p:txBody>
      </p:sp>
    </p:spTree>
    <p:extLst>
      <p:ext uri="{BB962C8B-B14F-4D97-AF65-F5344CB8AC3E}">
        <p14:creationId xmlns:p14="http://schemas.microsoft.com/office/powerpoint/2010/main" val="35249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amond(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amond(in)">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amond(in)">
                                      <p:cBhvr>
                                        <p:cTn id="17" dur="20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diamond(in)">
                                      <p:cBhvr>
                                        <p:cTn id="22" dur="2000"/>
                                        <p:tgtEl>
                                          <p:spTgt spid="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animEffect transition="in" filter="diamond(in)">
                                      <p:cBhvr>
                                        <p:cTn id="27" dur="20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theme1.xml><?xml version="1.0" encoding="utf-8"?>
<a:theme xmlns:a="http://schemas.openxmlformats.org/drawingml/2006/main" name="Office Theme">
  <a:themeElements>
    <a:clrScheme name="Custom 28">
      <a:dk1>
        <a:srgbClr val="000000"/>
      </a:dk1>
      <a:lt1>
        <a:srgbClr val="FFFFFF"/>
      </a:lt1>
      <a:dk2>
        <a:srgbClr val="44546A"/>
      </a:dk2>
      <a:lt2>
        <a:srgbClr val="D9D9D9"/>
      </a:lt2>
      <a:accent1>
        <a:srgbClr val="FFC000"/>
      </a:accent1>
      <a:accent2>
        <a:srgbClr val="C00000"/>
      </a:accent2>
      <a:accent3>
        <a:srgbClr val="8A0000"/>
      </a:accent3>
      <a:accent4>
        <a:srgbClr val="462340"/>
      </a:accent4>
      <a:accent5>
        <a:srgbClr val="4A7260"/>
      </a:accent5>
      <a:accent6>
        <a:srgbClr val="70AD47"/>
      </a:accent6>
      <a:hlink>
        <a:srgbClr val="0070C0"/>
      </a:hlink>
      <a:folHlink>
        <a:srgbClr val="954F72"/>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580736_Creative red presentation_AAS_v4" id="{92D194E9-A401-43C6-BDAC-5124B887A5F9}" vid="{B9DD00D5-6552-49FD-AE3B-0CB1704721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466AFDE-A9D6-4DD8-B471-43BFA03A3F3E}">
  <ds:schemaRefs>
    <ds:schemaRef ds:uri="http://schemas.microsoft.com/sharepoint/v3/contenttype/forms"/>
  </ds:schemaRefs>
</ds:datastoreItem>
</file>

<file path=customXml/itemProps2.xml><?xml version="1.0" encoding="utf-8"?>
<ds:datastoreItem xmlns:ds="http://schemas.openxmlformats.org/officeDocument/2006/customXml" ds:itemID="{0AAA3571-52B9-4794-9A69-E71F204CB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F95F1-64A1-4047-9BA0-D956C2834297}">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16c05727-aa75-4e4a-9b5f-8a80a116589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Creative red presentation</Template>
  <TotalTime>0</TotalTime>
  <Words>1550</Words>
  <Application>Microsoft Office PowerPoint</Application>
  <PresentationFormat>Widescreen</PresentationFormat>
  <Paragraphs>231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Office Theme</vt:lpstr>
      <vt:lpstr>Sprijin pentru identificarea, gestionarea  și implementarea proiectelor  Ministerului Comunicațiilor  și pentru Societatea Informațională  finanțate în cadrul axei 2 POC 2014-2020</vt:lpstr>
      <vt:lpstr>Obiectivul general al proiectului</vt:lpstr>
      <vt:lpstr>Obiectivul specific al proiectului</vt:lpstr>
      <vt:lpstr>Valoarea proiectului</vt:lpstr>
      <vt:lpstr>Cifrele proiectului</vt:lpstr>
      <vt:lpstr>Echipa de Implementare</vt:lpstr>
      <vt:lpstr>8 PROIECTE ELABORATE și FINANȚATE</vt:lpstr>
      <vt:lpstr>8 PROIECTE ELABORATE și FINANȚATE</vt:lpstr>
      <vt:lpstr>8 PROIECTE ELABORATE și FINANȚATE</vt:lpstr>
      <vt:lpstr>8 PROIECTE ELABORATE și FINANȚATE</vt:lpstr>
      <vt:lpstr>5 PROIECTE ELABORATE și APROBATE</vt:lpstr>
      <vt:lpstr>5 PROIECTE ELABORATE și APROBATE</vt:lpstr>
      <vt:lpstr>5 PROIECTE ELABORATE și APROBATE</vt:lpstr>
      <vt:lpstr>7 PROIECTE ELABORATE</vt:lpstr>
      <vt:lpstr>7 PROIECTE ELABORATE</vt:lpstr>
      <vt:lpstr>7 PROIECTE ELABORATE</vt:lpstr>
      <vt:lpstr>7 PROIECTE ELABORATE</vt:lpstr>
      <vt:lpstr>NGN – Next Generation Network Schema de granturi</vt:lpstr>
      <vt:lpstr>CONCLUZII</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2019-09-24T09:13:05Z</dcterms:created>
  <dcterms:modified xsi:type="dcterms:W3CDTF">2021-03-24T10:13:23Z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